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489" r:id="rId2"/>
    <p:sldId id="270" r:id="rId3"/>
    <p:sldId id="531" r:id="rId4"/>
    <p:sldId id="521" r:id="rId5"/>
    <p:sldId id="295" r:id="rId6"/>
    <p:sldId id="524" r:id="rId7"/>
    <p:sldId id="523" r:id="rId8"/>
    <p:sldId id="529" r:id="rId9"/>
    <p:sldId id="536" r:id="rId10"/>
    <p:sldId id="539" r:id="rId11"/>
    <p:sldId id="530" r:id="rId12"/>
    <p:sldId id="540" r:id="rId13"/>
    <p:sldId id="532" r:id="rId14"/>
    <p:sldId id="533" r:id="rId15"/>
    <p:sldId id="541" r:id="rId16"/>
    <p:sldId id="542" r:id="rId17"/>
    <p:sldId id="528" r:id="rId18"/>
    <p:sldId id="325" r:id="rId19"/>
    <p:sldId id="306" r:id="rId20"/>
    <p:sldId id="307" r:id="rId21"/>
    <p:sldId id="308" r:id="rId22"/>
    <p:sldId id="326" r:id="rId23"/>
    <p:sldId id="327" r:id="rId24"/>
    <p:sldId id="328" r:id="rId25"/>
    <p:sldId id="309" r:id="rId26"/>
    <p:sldId id="329" r:id="rId27"/>
  </p:sldIdLst>
  <p:sldSz cx="9906000" cy="6858000" type="A4"/>
  <p:notesSz cx="6811963" cy="99425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3">
          <p15:clr>
            <a:srgbClr val="A4A3A4"/>
          </p15:clr>
        </p15:guide>
        <p15:guide id="2" pos="1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4E3"/>
    <a:srgbClr val="376092"/>
    <a:srgbClr val="FFE593"/>
    <a:srgbClr val="FFC000"/>
    <a:srgbClr val="F2F2F2"/>
    <a:srgbClr val="B7DEE8"/>
    <a:srgbClr val="990033"/>
    <a:srgbClr val="E4EAF4"/>
    <a:srgbClr val="CCE4E4"/>
    <a:srgbClr val="28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81" autoAdjust="0"/>
    <p:restoredTop sz="97459" autoAdjust="0"/>
  </p:normalViewPr>
  <p:slideViewPr>
    <p:cSldViewPr>
      <p:cViewPr varScale="1">
        <p:scale>
          <a:sx n="108" d="100"/>
          <a:sy n="108" d="100"/>
        </p:scale>
        <p:origin x="1704" y="96"/>
      </p:cViewPr>
      <p:guideLst>
        <p:guide orient="horz" pos="3113"/>
        <p:guide pos="1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000" y="-84"/>
      </p:cViewPr>
      <p:guideLst>
        <p:guide orient="horz" pos="3131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9213" y="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8483A-5DB8-4E6E-AB64-AE14A078C843}" type="datetimeFigureOut">
              <a:rPr lang="ko-KR" altLang="en-US" smtClean="0"/>
              <a:pPr/>
              <a:t>2021-11-24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44039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9213" y="9444039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DAF26-BD59-47A1-BD74-563B7B58E5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868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51851" cy="497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8538" y="0"/>
            <a:ext cx="2951851" cy="497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BF517-A05C-4FF2-B961-39DF258D7F1D}" type="datetimeFigureOut">
              <a:rPr lang="ko-KR" altLang="en-US" smtClean="0"/>
              <a:pPr/>
              <a:t>2021-11-24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4375" y="746125"/>
            <a:ext cx="5383213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197" y="4722695"/>
            <a:ext cx="5449570" cy="4474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43664"/>
            <a:ext cx="2951851" cy="497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8538" y="9443664"/>
            <a:ext cx="2951851" cy="497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7EEF7-FD0A-4FD4-A294-497F5F5C90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00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4DD3E-EC02-4890-B8BE-8C83F1E7706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510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4DD3E-EC02-4890-B8BE-8C83F1E7706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25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4DD3E-EC02-4890-B8BE-8C83F1E7706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696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4DD3E-EC02-4890-B8BE-8C83F1E7706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713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742950" y="2387605"/>
            <a:ext cx="8420100" cy="1470025"/>
          </a:xfrm>
          <a:prstGeom prst="rect">
            <a:avLst/>
          </a:prstGeom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타이틀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 userDrawn="1"/>
        </p:nvGraphicFramePr>
        <p:xfrm>
          <a:off x="3702084" y="6215083"/>
          <a:ext cx="6037262" cy="56269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78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5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4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0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버전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48" marR="99048" marT="45718" marB="45718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48" marR="99048" marT="45718" marB="45718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소속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담당자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48" marR="99048" marT="45718" marB="45718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37" marR="99037" marT="45710" marB="45710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최종수정일</a:t>
                      </a:r>
                      <a:endParaRPr kumimoji="1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48" marR="99048" marT="45718" marB="45718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u="none" strike="noStrike" cap="none" normalizeH="0" baseline="0" dirty="0">
                        <a:ln>
                          <a:noFill/>
                        </a:ln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48" marR="99048" marT="45718" marB="45718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연락처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48" marR="99048" marT="45718" marB="45718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u="none" strike="noStrike" cap="none" normalizeH="0" baseline="0" dirty="0">
                        <a:ln>
                          <a:noFill/>
                        </a:ln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37" marR="99037" marT="45710" marB="45710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 bwMode="auto">
          <a:xfrm>
            <a:off x="238092" y="500043"/>
            <a:ext cx="8929749" cy="21431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 userDrawn="1"/>
        </p:nvGraphicFramePr>
        <p:xfrm>
          <a:off x="238574" y="836714"/>
          <a:ext cx="9395997" cy="573556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6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7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6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사이트 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- 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위치 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-  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화면기획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192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슬라이드 번호 개체 틀 5"/>
          <p:cNvSpPr txBox="1">
            <a:spLocks/>
          </p:cNvSpPr>
          <p:nvPr userDrawn="1"/>
        </p:nvSpPr>
        <p:spPr>
          <a:xfrm>
            <a:off x="9031164" y="6715148"/>
            <a:ext cx="857256" cy="108000"/>
          </a:xfrm>
          <a:prstGeom prst="rect">
            <a:avLst/>
          </a:prstGeom>
        </p:spPr>
        <p:txBody>
          <a:bodyPr wrap="none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D93D-5316-4BF6-A1AD-3442AAB62D55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4B23F7-02F3-43CC-9389-7F621F6EE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3681-CAD2-43FF-BA1F-0747B62BB244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98C1E6-011D-4AA9-B011-D4E905F69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748E69-F3FA-4458-8F33-706CAEA7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E10E-8B35-4A12-853F-EF627225F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855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5AEFB-570B-4C84-88E3-434AA91AC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2A665E-13FC-465A-B09C-446184CA8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44DD6E-A80B-4412-86E4-D0B8A58C8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3681-CAD2-43FF-BA1F-0747B62BB244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2D1172-2E15-475A-993A-11269B88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858AF5-7988-4B6D-BACD-743A96A14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E10E-8B35-4A12-853F-EF627225F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434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서비스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4"/>
          <p:cNvSpPr>
            <a:spLocks noChangeArrowheads="1"/>
          </p:cNvSpPr>
          <p:nvPr userDrawn="1"/>
        </p:nvSpPr>
        <p:spPr bwMode="auto">
          <a:xfrm>
            <a:off x="0" y="419766"/>
            <a:ext cx="7416000" cy="231775"/>
          </a:xfrm>
          <a:prstGeom prst="rect">
            <a:avLst/>
          </a:prstGeom>
          <a:solidFill>
            <a:srgbClr val="969696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GNB</a:t>
            </a:r>
          </a:p>
        </p:txBody>
      </p:sp>
      <p:sp>
        <p:nvSpPr>
          <p:cNvPr id="7" name="Rectangle 95"/>
          <p:cNvSpPr>
            <a:spLocks noChangeArrowheads="1"/>
          </p:cNvSpPr>
          <p:nvPr userDrawn="1"/>
        </p:nvSpPr>
        <p:spPr bwMode="auto">
          <a:xfrm>
            <a:off x="2228852" y="654716"/>
            <a:ext cx="5184000" cy="211118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endParaRPr lang="ko-KR" altLang="en-US"/>
          </a:p>
        </p:txBody>
      </p:sp>
      <p:sp>
        <p:nvSpPr>
          <p:cNvPr id="8" name="Rectangle 97"/>
          <p:cNvSpPr>
            <a:spLocks noChangeArrowheads="1"/>
          </p:cNvSpPr>
          <p:nvPr userDrawn="1"/>
        </p:nvSpPr>
        <p:spPr bwMode="auto">
          <a:xfrm>
            <a:off x="5867631" y="222916"/>
            <a:ext cx="9284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sub menu group</a:t>
            </a:r>
          </a:p>
        </p:txBody>
      </p:sp>
      <p:sp>
        <p:nvSpPr>
          <p:cNvPr id="9" name="Rectangle 102"/>
          <p:cNvSpPr>
            <a:spLocks noChangeArrowheads="1"/>
          </p:cNvSpPr>
          <p:nvPr userDrawn="1"/>
        </p:nvSpPr>
        <p:spPr bwMode="auto">
          <a:xfrm>
            <a:off x="0" y="651543"/>
            <a:ext cx="2157414" cy="214313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Personalized  Area</a:t>
            </a:r>
          </a:p>
        </p:txBody>
      </p:sp>
      <p:sp>
        <p:nvSpPr>
          <p:cNvPr id="10" name="Rectangle 96"/>
          <p:cNvSpPr>
            <a:spLocks noChangeArrowheads="1"/>
          </p:cNvSpPr>
          <p:nvPr userDrawn="1"/>
        </p:nvSpPr>
        <p:spPr bwMode="auto">
          <a:xfrm>
            <a:off x="0" y="222916"/>
            <a:ext cx="7408475" cy="214290"/>
          </a:xfrm>
          <a:prstGeom prst="rect">
            <a:avLst/>
          </a:prstGeom>
          <a:pattFill prst="pct20">
            <a:fgClr>
              <a:srgbClr val="C0C0C0">
                <a:alpha val="30000"/>
              </a:srgbClr>
            </a:fgClr>
            <a:bgClr>
              <a:schemeClr val="bg1">
                <a:alpha val="30000"/>
              </a:schemeClr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endParaRPr lang="ko-KR" altLang="ko-KR" sz="8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" name="Rectangle 101"/>
          <p:cNvSpPr>
            <a:spLocks noChangeArrowheads="1"/>
          </p:cNvSpPr>
          <p:nvPr userDrawn="1"/>
        </p:nvSpPr>
        <p:spPr bwMode="auto">
          <a:xfrm>
            <a:off x="0" y="937311"/>
            <a:ext cx="1119187" cy="5286375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Left Menu</a:t>
            </a:r>
          </a:p>
        </p:txBody>
      </p:sp>
      <p:sp>
        <p:nvSpPr>
          <p:cNvPr id="12" name="Rectangle 317"/>
          <p:cNvSpPr>
            <a:spLocks noChangeArrowheads="1"/>
          </p:cNvSpPr>
          <p:nvPr userDrawn="1"/>
        </p:nvSpPr>
        <p:spPr bwMode="auto">
          <a:xfrm>
            <a:off x="0" y="0"/>
            <a:ext cx="7416000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57816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Verdana"/>
              <a:ea typeface="돋움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 userDrawn="1"/>
        </p:nvGraphicFramePr>
        <p:xfrm>
          <a:off x="2" y="-24"/>
          <a:ext cx="9906001" cy="47126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6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61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1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Project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Location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9031164" y="54162"/>
            <a:ext cx="857256" cy="108000"/>
          </a:xfrm>
          <a:prstGeom prst="rect">
            <a:avLst/>
          </a:prstGeom>
        </p:spPr>
        <p:txBody>
          <a:bodyPr wrap="none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D93D-5316-4BF6-A1AD-3442AAB62D55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auto">
          <a:xfrm>
            <a:off x="1166786" y="928670"/>
            <a:ext cx="5572164" cy="5286412"/>
          </a:xfrm>
          <a:prstGeom prst="rect">
            <a:avLst/>
          </a:prstGeom>
          <a:pattFill prst="ltUpDiag">
            <a:fgClr>
              <a:srgbClr val="C0C0C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latin typeface="+mn-ea"/>
                <a:ea typeface="+mn-ea"/>
              </a:rPr>
              <a:t>서비스</a:t>
            </a:r>
            <a:r>
              <a:rPr lang="en-US" altLang="ko-KR" sz="900" dirty="0">
                <a:latin typeface="+mn-ea"/>
                <a:ea typeface="+mn-ea"/>
              </a:rPr>
              <a:t> </a:t>
            </a:r>
            <a:r>
              <a:rPr lang="ko-KR" altLang="en-US" sz="900" dirty="0">
                <a:latin typeface="+mn-ea"/>
                <a:ea typeface="+mn-ea"/>
              </a:rPr>
              <a:t>페이지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16" name="Rectangle 29"/>
          <p:cNvSpPr>
            <a:spLocks noChangeArrowheads="1"/>
          </p:cNvSpPr>
          <p:nvPr userDrawn="1"/>
        </p:nvSpPr>
        <p:spPr bwMode="auto">
          <a:xfrm>
            <a:off x="6810388" y="928671"/>
            <a:ext cx="571500" cy="5286375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Sky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Scraper</a:t>
            </a:r>
            <a:endParaRPr kumimoji="1" lang="ko-KR" altLang="en-US" sz="800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기획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4"/>
          <p:cNvSpPr>
            <a:spLocks noChangeArrowheads="1"/>
          </p:cNvSpPr>
          <p:nvPr userDrawn="1"/>
        </p:nvSpPr>
        <p:spPr bwMode="auto">
          <a:xfrm>
            <a:off x="0" y="419766"/>
            <a:ext cx="7416000" cy="231775"/>
          </a:xfrm>
          <a:prstGeom prst="rect">
            <a:avLst/>
          </a:prstGeom>
          <a:solidFill>
            <a:srgbClr val="969696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GNB</a:t>
            </a:r>
          </a:p>
        </p:txBody>
      </p:sp>
      <p:sp>
        <p:nvSpPr>
          <p:cNvPr id="7" name="Rectangle 95"/>
          <p:cNvSpPr>
            <a:spLocks noChangeArrowheads="1"/>
          </p:cNvSpPr>
          <p:nvPr userDrawn="1"/>
        </p:nvSpPr>
        <p:spPr bwMode="auto">
          <a:xfrm>
            <a:off x="2228852" y="654716"/>
            <a:ext cx="5184000" cy="211118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endParaRPr lang="ko-KR" altLang="en-US"/>
          </a:p>
        </p:txBody>
      </p:sp>
      <p:sp>
        <p:nvSpPr>
          <p:cNvPr id="8" name="Rectangle 97"/>
          <p:cNvSpPr>
            <a:spLocks noChangeArrowheads="1"/>
          </p:cNvSpPr>
          <p:nvPr userDrawn="1"/>
        </p:nvSpPr>
        <p:spPr bwMode="auto">
          <a:xfrm>
            <a:off x="5867631" y="222916"/>
            <a:ext cx="9284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sub menu group</a:t>
            </a:r>
          </a:p>
        </p:txBody>
      </p:sp>
      <p:sp>
        <p:nvSpPr>
          <p:cNvPr id="9" name="Rectangle 102"/>
          <p:cNvSpPr>
            <a:spLocks noChangeArrowheads="1"/>
          </p:cNvSpPr>
          <p:nvPr userDrawn="1"/>
        </p:nvSpPr>
        <p:spPr bwMode="auto">
          <a:xfrm>
            <a:off x="0" y="651543"/>
            <a:ext cx="2157414" cy="214313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Personalized  Area</a:t>
            </a:r>
          </a:p>
        </p:txBody>
      </p:sp>
      <p:sp>
        <p:nvSpPr>
          <p:cNvPr id="10" name="Rectangle 96"/>
          <p:cNvSpPr>
            <a:spLocks noChangeArrowheads="1"/>
          </p:cNvSpPr>
          <p:nvPr userDrawn="1"/>
        </p:nvSpPr>
        <p:spPr bwMode="auto">
          <a:xfrm>
            <a:off x="0" y="222916"/>
            <a:ext cx="7408475" cy="214290"/>
          </a:xfrm>
          <a:prstGeom prst="rect">
            <a:avLst/>
          </a:prstGeom>
          <a:pattFill prst="pct20">
            <a:fgClr>
              <a:srgbClr val="C0C0C0">
                <a:alpha val="30000"/>
              </a:srgbClr>
            </a:fgClr>
            <a:bgClr>
              <a:schemeClr val="bg1">
                <a:alpha val="30000"/>
              </a:schemeClr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endParaRPr lang="ko-KR" altLang="ko-KR" sz="8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" name="Rectangle 101"/>
          <p:cNvSpPr>
            <a:spLocks noChangeArrowheads="1"/>
          </p:cNvSpPr>
          <p:nvPr userDrawn="1"/>
        </p:nvSpPr>
        <p:spPr bwMode="auto">
          <a:xfrm>
            <a:off x="0" y="937311"/>
            <a:ext cx="1119187" cy="5286375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Left Menu</a:t>
            </a:r>
          </a:p>
        </p:txBody>
      </p:sp>
      <p:sp>
        <p:nvSpPr>
          <p:cNvPr id="13" name="Rectangle 317"/>
          <p:cNvSpPr>
            <a:spLocks noChangeArrowheads="1"/>
          </p:cNvSpPr>
          <p:nvPr userDrawn="1"/>
        </p:nvSpPr>
        <p:spPr bwMode="auto">
          <a:xfrm>
            <a:off x="7453330" y="0"/>
            <a:ext cx="2452670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57816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Verdana"/>
              <a:ea typeface="돋움"/>
            </a:endParaRPr>
          </a:p>
        </p:txBody>
      </p:sp>
      <p:sp>
        <p:nvSpPr>
          <p:cNvPr id="12" name="Rectangle 317"/>
          <p:cNvSpPr>
            <a:spLocks noChangeArrowheads="1"/>
          </p:cNvSpPr>
          <p:nvPr userDrawn="1"/>
        </p:nvSpPr>
        <p:spPr bwMode="auto">
          <a:xfrm>
            <a:off x="0" y="0"/>
            <a:ext cx="7416000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57816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Verdana"/>
              <a:ea typeface="돋움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 userDrawn="1"/>
        </p:nvGraphicFramePr>
        <p:xfrm>
          <a:off x="2" y="-24"/>
          <a:ext cx="9906001" cy="47126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6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61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1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Project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Location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9031164" y="54162"/>
            <a:ext cx="857256" cy="108000"/>
          </a:xfrm>
          <a:prstGeom prst="rect">
            <a:avLst/>
          </a:prstGeom>
        </p:spPr>
        <p:txBody>
          <a:bodyPr wrap="none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D93D-5316-4BF6-A1AD-3442AAB62D55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기획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4"/>
          <p:cNvSpPr>
            <a:spLocks noChangeArrowheads="1"/>
          </p:cNvSpPr>
          <p:nvPr userDrawn="1"/>
        </p:nvSpPr>
        <p:spPr bwMode="auto">
          <a:xfrm>
            <a:off x="0" y="419766"/>
            <a:ext cx="7416000" cy="231775"/>
          </a:xfrm>
          <a:prstGeom prst="rect">
            <a:avLst/>
          </a:prstGeom>
          <a:solidFill>
            <a:srgbClr val="969696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GNB</a:t>
            </a:r>
          </a:p>
        </p:txBody>
      </p:sp>
      <p:sp>
        <p:nvSpPr>
          <p:cNvPr id="7" name="Rectangle 95"/>
          <p:cNvSpPr>
            <a:spLocks noChangeArrowheads="1"/>
          </p:cNvSpPr>
          <p:nvPr userDrawn="1"/>
        </p:nvSpPr>
        <p:spPr bwMode="auto">
          <a:xfrm>
            <a:off x="2228852" y="654716"/>
            <a:ext cx="5184000" cy="211118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endParaRPr lang="ko-KR" altLang="en-US"/>
          </a:p>
        </p:txBody>
      </p:sp>
      <p:sp>
        <p:nvSpPr>
          <p:cNvPr id="8" name="Rectangle 97"/>
          <p:cNvSpPr>
            <a:spLocks noChangeArrowheads="1"/>
          </p:cNvSpPr>
          <p:nvPr userDrawn="1"/>
        </p:nvSpPr>
        <p:spPr bwMode="auto">
          <a:xfrm>
            <a:off x="5867631" y="222916"/>
            <a:ext cx="9284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sub menu group</a:t>
            </a:r>
          </a:p>
        </p:txBody>
      </p:sp>
      <p:sp>
        <p:nvSpPr>
          <p:cNvPr id="9" name="Rectangle 102"/>
          <p:cNvSpPr>
            <a:spLocks noChangeArrowheads="1"/>
          </p:cNvSpPr>
          <p:nvPr userDrawn="1"/>
        </p:nvSpPr>
        <p:spPr bwMode="auto">
          <a:xfrm>
            <a:off x="0" y="651543"/>
            <a:ext cx="2157414" cy="214313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Personalized  Area</a:t>
            </a:r>
          </a:p>
        </p:txBody>
      </p:sp>
      <p:sp>
        <p:nvSpPr>
          <p:cNvPr id="10" name="Rectangle 96"/>
          <p:cNvSpPr>
            <a:spLocks noChangeArrowheads="1"/>
          </p:cNvSpPr>
          <p:nvPr userDrawn="1"/>
        </p:nvSpPr>
        <p:spPr bwMode="auto">
          <a:xfrm>
            <a:off x="0" y="222916"/>
            <a:ext cx="7408475" cy="214290"/>
          </a:xfrm>
          <a:prstGeom prst="rect">
            <a:avLst/>
          </a:prstGeom>
          <a:pattFill prst="pct20">
            <a:fgClr>
              <a:srgbClr val="C0C0C0">
                <a:alpha val="30000"/>
              </a:srgbClr>
            </a:fgClr>
            <a:bgClr>
              <a:schemeClr val="bg1">
                <a:alpha val="30000"/>
              </a:schemeClr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endParaRPr lang="ko-KR" altLang="ko-KR" sz="8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3" name="Rectangle 317"/>
          <p:cNvSpPr>
            <a:spLocks noChangeArrowheads="1"/>
          </p:cNvSpPr>
          <p:nvPr userDrawn="1"/>
        </p:nvSpPr>
        <p:spPr bwMode="auto">
          <a:xfrm>
            <a:off x="7453330" y="0"/>
            <a:ext cx="2452670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57816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Verdana"/>
              <a:ea typeface="돋움"/>
            </a:endParaRPr>
          </a:p>
        </p:txBody>
      </p:sp>
      <p:sp>
        <p:nvSpPr>
          <p:cNvPr id="12" name="Rectangle 317"/>
          <p:cNvSpPr>
            <a:spLocks noChangeArrowheads="1"/>
          </p:cNvSpPr>
          <p:nvPr userDrawn="1"/>
        </p:nvSpPr>
        <p:spPr bwMode="auto">
          <a:xfrm>
            <a:off x="0" y="0"/>
            <a:ext cx="7416000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57816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Verdana"/>
              <a:ea typeface="돋움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 userDrawn="1"/>
        </p:nvGraphicFramePr>
        <p:xfrm>
          <a:off x="2" y="-24"/>
          <a:ext cx="9906001" cy="47126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6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61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1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Project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Location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9031164" y="54162"/>
            <a:ext cx="857256" cy="108000"/>
          </a:xfrm>
          <a:prstGeom prst="rect">
            <a:avLst/>
          </a:prstGeom>
        </p:spPr>
        <p:txBody>
          <a:bodyPr wrap="none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D93D-5316-4BF6-A1AD-3442AAB62D55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기획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17"/>
          <p:cNvSpPr>
            <a:spLocks noChangeArrowheads="1"/>
          </p:cNvSpPr>
          <p:nvPr userDrawn="1"/>
        </p:nvSpPr>
        <p:spPr bwMode="auto">
          <a:xfrm>
            <a:off x="2" y="0"/>
            <a:ext cx="7452000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57816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Verdana"/>
              <a:ea typeface="돋움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 userDrawn="1"/>
        </p:nvGraphicFramePr>
        <p:xfrm>
          <a:off x="2" y="-24"/>
          <a:ext cx="9906001" cy="47126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6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61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1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Project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Location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9031164" y="54162"/>
            <a:ext cx="857256" cy="108000"/>
          </a:xfrm>
          <a:prstGeom prst="rect">
            <a:avLst/>
          </a:prstGeom>
        </p:spPr>
        <p:txBody>
          <a:bodyPr wrap="none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D93D-5316-4BF6-A1AD-3442AAB62D55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기획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17"/>
          <p:cNvSpPr>
            <a:spLocks noChangeArrowheads="1"/>
          </p:cNvSpPr>
          <p:nvPr userDrawn="1"/>
        </p:nvSpPr>
        <p:spPr bwMode="auto">
          <a:xfrm>
            <a:off x="7453330" y="0"/>
            <a:ext cx="2452670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57816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Verdana"/>
              <a:ea typeface="돋움"/>
            </a:endParaRPr>
          </a:p>
        </p:txBody>
      </p:sp>
      <p:sp>
        <p:nvSpPr>
          <p:cNvPr id="6" name="Rectangle 317"/>
          <p:cNvSpPr>
            <a:spLocks noChangeArrowheads="1"/>
          </p:cNvSpPr>
          <p:nvPr userDrawn="1"/>
        </p:nvSpPr>
        <p:spPr bwMode="auto">
          <a:xfrm>
            <a:off x="0" y="0"/>
            <a:ext cx="7416000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57816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Verdana"/>
              <a:ea typeface="돋움"/>
            </a:endParaRPr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9031164" y="6715148"/>
            <a:ext cx="857256" cy="108000"/>
          </a:xfrm>
          <a:prstGeom prst="rect">
            <a:avLst/>
          </a:prstGeom>
        </p:spPr>
        <p:txBody>
          <a:bodyPr wrap="none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D93D-5316-4BF6-A1AD-3442AAB62D55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2" y="-146049"/>
            <a:ext cx="296864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0" name="AutoShape 6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2" y="-146049"/>
            <a:ext cx="296864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2" name="AutoShape 8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2" y="-146049"/>
            <a:ext cx="296864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2"/>
          <p:cNvSpPr txBox="1">
            <a:spLocks noChangeArrowheads="1"/>
          </p:cNvSpPr>
          <p:nvPr userDrawn="1"/>
        </p:nvSpPr>
        <p:spPr bwMode="auto">
          <a:xfrm>
            <a:off x="166656" y="337484"/>
            <a:ext cx="3656012" cy="3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7021" tIns="53511" rIns="107021" bIns="53511">
            <a:spAutoFit/>
          </a:bodyPr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77838" indent="-20638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57263" indent="-42863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435100" indent="-635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914525" indent="-857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r>
              <a:rPr kumimoji="0" lang="en-US" altLang="ko-KR" sz="1600" b="1" dirty="0">
                <a:solidFill>
                  <a:srgbClr val="7F7F7F"/>
                </a:solidFill>
                <a:latin typeface="Tahoma" pitchFamily="34" charset="0"/>
              </a:rPr>
              <a:t>Document History</a:t>
            </a:r>
            <a:endParaRPr kumimoji="0" lang="ko-KR" altLang="en-US" sz="1600" b="1" dirty="0">
              <a:solidFill>
                <a:srgbClr val="7F7F7F"/>
              </a:solidFill>
              <a:latin typeface="Tahoma" pitchFamily="34" charset="0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75027" y="677422"/>
            <a:ext cx="8929751" cy="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</p:cxnSp>
      <p:sp>
        <p:nvSpPr>
          <p:cNvPr id="15" name="슬라이드 번호 개체 틀 5"/>
          <p:cNvSpPr txBox="1">
            <a:spLocks/>
          </p:cNvSpPr>
          <p:nvPr userDrawn="1"/>
        </p:nvSpPr>
        <p:spPr>
          <a:xfrm>
            <a:off x="9031164" y="6715148"/>
            <a:ext cx="857256" cy="108000"/>
          </a:xfrm>
          <a:prstGeom prst="rect">
            <a:avLst/>
          </a:prstGeom>
        </p:spPr>
        <p:txBody>
          <a:bodyPr wrap="none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D93D-5316-4BF6-A1AD-3442AAB62D55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2" y="-146049"/>
            <a:ext cx="296864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0" name="AutoShape 6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2" y="-146049"/>
            <a:ext cx="296864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2" name="AutoShape 8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2" y="-146049"/>
            <a:ext cx="296864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2"/>
          <p:cNvSpPr txBox="1">
            <a:spLocks noChangeArrowheads="1"/>
          </p:cNvSpPr>
          <p:nvPr userDrawn="1"/>
        </p:nvSpPr>
        <p:spPr bwMode="auto">
          <a:xfrm>
            <a:off x="166656" y="337484"/>
            <a:ext cx="3656012" cy="3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7021" tIns="53511" rIns="107021" bIns="53511">
            <a:spAutoFit/>
          </a:bodyPr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77838" indent="-20638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57263" indent="-42863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435100" indent="-635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914525" indent="-857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r>
              <a:rPr kumimoji="0" lang="en-US" altLang="ko-KR" sz="1600" b="1" dirty="0">
                <a:solidFill>
                  <a:srgbClr val="7F7F7F"/>
                </a:solidFill>
                <a:latin typeface="Tahoma" pitchFamily="34" charset="0"/>
              </a:rPr>
              <a:t>Document Notation</a:t>
            </a:r>
            <a:endParaRPr kumimoji="0" lang="ko-KR" altLang="en-US" sz="1600" b="1" dirty="0">
              <a:solidFill>
                <a:srgbClr val="7F7F7F"/>
              </a:solidFill>
              <a:latin typeface="Tahoma" pitchFamily="34" charset="0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75027" y="677422"/>
            <a:ext cx="8929751" cy="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</p:cxn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9031164" y="6715148"/>
            <a:ext cx="857256" cy="108000"/>
          </a:xfrm>
          <a:prstGeom prst="rect">
            <a:avLst/>
          </a:prstGeom>
        </p:spPr>
        <p:txBody>
          <a:bodyPr wrap="none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D93D-5316-4BF6-A1AD-3442AAB62D55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 bwMode="auto">
          <a:xfrm>
            <a:off x="238092" y="500043"/>
            <a:ext cx="8929749" cy="21431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9031164" y="6715148"/>
            <a:ext cx="857256" cy="108000"/>
          </a:xfrm>
          <a:prstGeom prst="rect">
            <a:avLst/>
          </a:prstGeom>
        </p:spPr>
        <p:txBody>
          <a:bodyPr wrap="none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D93D-5316-4BF6-A1AD-3442AAB62D55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0" r:id="rId3"/>
    <p:sldLayoutId id="2147483663" r:id="rId4"/>
    <p:sldLayoutId id="2147483667" r:id="rId5"/>
    <p:sldLayoutId id="2147483659" r:id="rId6"/>
    <p:sldLayoutId id="2147483649" r:id="rId7"/>
    <p:sldLayoutId id="2147483664" r:id="rId8"/>
    <p:sldLayoutId id="2147483656" r:id="rId9"/>
    <p:sldLayoutId id="2147483666" r:id="rId10"/>
    <p:sldLayoutId id="2147483662" r:id="rId11"/>
    <p:sldLayoutId id="2147483668" r:id="rId12"/>
    <p:sldLayoutId id="2147483669" r:id="rId13"/>
  </p:sldLayoutIdLst>
  <p:hf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macstudy.com/tcher/eachTcherMain.ds?tcd=926&amp;relm=03&amp;subj=&amp;type=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://m.mimacstudy.com/mobile/tcher/lctrReview.ds?coType=M&amp;tcd=926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m.mimacstudy.com/mobile/tcher/lctrReview.ds?coType=M&amp;tcd=926" TargetMode="External"/><Relationship Id="rId5" Type="http://schemas.openxmlformats.org/officeDocument/2006/relationships/hyperlink" Target="http://www.mimacstudy.com/tcher/getLctrReviewList.ds?tcd=926" TargetMode="Externa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영어 이영수</a:t>
            </a:r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T_2023 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커리큘럼 본</a:t>
            </a:r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PR</a:t>
            </a:r>
            <a:endParaRPr lang="ko-KR" altLang="en-US" sz="18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149484" y="6215082"/>
            <a:ext cx="11464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  컨텐츠 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팀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고소진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F97D3F97-E103-490C-9C51-EB9CF93F9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132282"/>
              </p:ext>
            </p:extLst>
          </p:nvPr>
        </p:nvGraphicFramePr>
        <p:xfrm>
          <a:off x="8179560" y="4799789"/>
          <a:ext cx="1737629" cy="2055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7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7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2368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손글씨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느낌으로 삽입 </a:t>
                      </a: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요청드립니다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큰따옴표 크게 보이게 해주세요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교재 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권이 겹쳐진 느낌으로 디자인 </a:t>
                      </a:r>
                      <a:r>
                        <a:rPr lang="ko-KR" altLang="en-US" sz="700" b="0" baseline="0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요청드립니다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9384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2689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642022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65834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943080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68615"/>
                  </a:ext>
                </a:extLst>
              </a:tr>
            </a:tbl>
          </a:graphicData>
        </a:graphic>
      </p:graphicFrame>
      <p:sp>
        <p:nvSpPr>
          <p:cNvPr id="71" name="직사각형 70">
            <a:extLst>
              <a:ext uri="{FF2B5EF4-FFF2-40B4-BE49-F238E27FC236}">
                <a16:creationId xmlns:a16="http://schemas.microsoft.com/office/drawing/2014/main" id="{B28108E1-FCD1-425B-8CF9-505C0A7E9B93}"/>
              </a:ext>
            </a:extLst>
          </p:cNvPr>
          <p:cNvSpPr/>
          <p:nvPr/>
        </p:nvSpPr>
        <p:spPr bwMode="auto">
          <a:xfrm>
            <a:off x="5452371" y="722650"/>
            <a:ext cx="2822871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Foundation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41F5E3C-EBE7-4F9B-80C9-035CBD5C0FAF}"/>
              </a:ext>
            </a:extLst>
          </p:cNvPr>
          <p:cNvSpPr/>
          <p:nvPr/>
        </p:nvSpPr>
        <p:spPr bwMode="auto">
          <a:xfrm>
            <a:off x="1784648" y="727352"/>
            <a:ext cx="2813904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i="1" kern="0" dirty="0">
                <a:solidFill>
                  <a:sysClr val="windowText" lastClr="000000"/>
                </a:solidFill>
                <a:latin typeface="+mn-ea"/>
                <a:ea typeface="+mn-ea"/>
              </a:rPr>
              <a:t>무엇을</a:t>
            </a:r>
            <a:r>
              <a:rPr kumimoji="0" lang="en-US" altLang="ko-KR" sz="1100" i="1" kern="0" dirty="0">
                <a:solidFill>
                  <a:sysClr val="windowText" lastClr="000000"/>
                </a:solidFill>
                <a:latin typeface="+mn-ea"/>
                <a:ea typeface="+mn-ea"/>
              </a:rPr>
              <a:t>, </a:t>
            </a:r>
            <a:r>
              <a:rPr kumimoji="0" lang="ko-KR" altLang="en-US" sz="1100" i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어떻게</a:t>
            </a:r>
            <a:r>
              <a:rPr kumimoji="0" lang="en-US" altLang="ko-KR" sz="1100" i="1" kern="0" dirty="0">
                <a:solidFill>
                  <a:sysClr val="windowText" lastClr="000000"/>
                </a:solidFill>
                <a:latin typeface="+mn-ea"/>
                <a:ea typeface="+mn-ea"/>
              </a:rPr>
              <a:t>, </a:t>
            </a:r>
            <a:r>
              <a:rPr kumimoji="0" lang="ko-KR" altLang="en-US" sz="1100" i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얼마나 </a:t>
            </a:r>
            <a:r>
              <a:rPr kumimoji="0" lang="ko-KR" altLang="en-US" sz="11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공부해야하는지</a:t>
            </a:r>
            <a:endParaRPr kumimoji="0" lang="en-US" altLang="ko-KR" sz="1100" kern="0" dirty="0">
              <a:solidFill>
                <a:sysClr val="windowText" lastClr="000000"/>
              </a:solidFill>
              <a:latin typeface="+mn-ea"/>
              <a:ea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고민하지 않으셔도 됩니다</a:t>
            </a:r>
            <a:r>
              <a:rPr kumimoji="0" lang="en-US" altLang="ko-KR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.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믿고 따라오세요</a:t>
            </a:r>
            <a:r>
              <a:rPr kumimoji="0" lang="en-US" altLang="ko-KR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!</a:t>
            </a:r>
            <a:endParaRPr kumimoji="0" lang="ko-KR" altLang="en-US" sz="11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ACCE92C-C660-4CCD-B913-CE4574188FB3}"/>
              </a:ext>
            </a:extLst>
          </p:cNvPr>
          <p:cNvSpPr txBox="1"/>
          <p:nvPr/>
        </p:nvSpPr>
        <p:spPr>
          <a:xfrm rot="21363473">
            <a:off x="6849070" y="134809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2022</a:t>
            </a:r>
            <a:r>
              <a:rPr lang="ko-KR" altLang="en-US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년 </a:t>
            </a:r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1</a:t>
            </a:r>
            <a:r>
              <a:rPr lang="ko-KR" altLang="en-US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월 오픈</a:t>
            </a:r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dirty="0">
              <a:solidFill>
                <a:schemeClr val="accent1"/>
              </a:solidFill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68C8C8F-CB42-4CB1-A19E-B05E54AE42B8}"/>
              </a:ext>
            </a:extLst>
          </p:cNvPr>
          <p:cNvSpPr txBox="1"/>
          <p:nvPr/>
        </p:nvSpPr>
        <p:spPr>
          <a:xfrm>
            <a:off x="1097026" y="1926892"/>
            <a:ext cx="4151475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900">
                <a:latin typeface="+mj-lt"/>
                <a:ea typeface="+mj-ea"/>
                <a:cs typeface="+mj-cs"/>
                <a:sym typeface="맑은 고딕"/>
              </a:defRPr>
            </a:pPr>
            <a:r>
              <a:rPr lang="ko-KR" altLang="en-US" sz="800" dirty="0"/>
              <a:t>결과를 책임지는 </a:t>
            </a:r>
            <a:r>
              <a:rPr lang="en-US" altLang="ko-KR" sz="800" b="1" dirty="0"/>
              <a:t>12</a:t>
            </a:r>
            <a:r>
              <a:rPr lang="ko-KR" altLang="en-US" sz="800" b="1" dirty="0"/>
              <a:t>주 대치동 현장 코스</a:t>
            </a:r>
            <a:r>
              <a:rPr lang="en-US" altLang="ko-KR" sz="800" dirty="0"/>
              <a:t>! </a:t>
            </a:r>
            <a:br>
              <a:rPr lang="en-US" altLang="ko-KR" sz="800" dirty="0"/>
            </a:br>
            <a:r>
              <a:rPr lang="ko-KR" altLang="en-US" sz="800" b="1" dirty="0"/>
              <a:t>매주 </a:t>
            </a:r>
            <a:r>
              <a:rPr lang="en-US" altLang="ko-KR" sz="800" b="1" dirty="0"/>
              <a:t>: </a:t>
            </a:r>
            <a:r>
              <a:rPr lang="ko-KR" altLang="en-US" sz="800" dirty="0"/>
              <a:t>강의 </a:t>
            </a:r>
            <a:r>
              <a:rPr lang="en-US" altLang="ko-KR" sz="800" dirty="0"/>
              <a:t>3</a:t>
            </a:r>
            <a:r>
              <a:rPr lang="ko-KR" altLang="en-US" sz="800" dirty="0"/>
              <a:t>시간 </a:t>
            </a:r>
          </a:p>
          <a:p>
            <a:pPr algn="ctr">
              <a:lnSpc>
                <a:spcPct val="150000"/>
              </a:lnSpc>
              <a:defRPr sz="900">
                <a:latin typeface="+mj-lt"/>
                <a:ea typeface="+mj-ea"/>
                <a:cs typeface="+mj-cs"/>
                <a:sym typeface="맑은 고딕"/>
              </a:defRPr>
            </a:pPr>
            <a:r>
              <a:rPr lang="ko-KR" altLang="en-US" sz="800" b="1" dirty="0"/>
              <a:t>매일</a:t>
            </a:r>
            <a:r>
              <a:rPr lang="en-US" altLang="ko-KR" sz="800" dirty="0"/>
              <a:t>(</a:t>
            </a:r>
            <a:r>
              <a:rPr lang="ko-KR" altLang="en-US" sz="800" dirty="0"/>
              <a:t>주당 </a:t>
            </a:r>
            <a:r>
              <a:rPr lang="en-US" altLang="ko-KR" sz="800" dirty="0"/>
              <a:t>5</a:t>
            </a:r>
            <a:r>
              <a:rPr lang="ko-KR" altLang="en-US" sz="800" dirty="0"/>
              <a:t>일</a:t>
            </a:r>
            <a:r>
              <a:rPr lang="en-US" altLang="ko-KR" sz="800" dirty="0"/>
              <a:t>) : </a:t>
            </a:r>
            <a:r>
              <a:rPr lang="ko-KR" altLang="en-US" sz="800" dirty="0"/>
              <a:t>듣기</a:t>
            </a:r>
            <a:r>
              <a:rPr lang="en-US" altLang="ko-KR" sz="800" dirty="0"/>
              <a:t>(1</a:t>
            </a:r>
            <a:r>
              <a:rPr lang="ko-KR" altLang="en-US" sz="800" dirty="0"/>
              <a:t>문항</a:t>
            </a:r>
            <a:r>
              <a:rPr lang="en-US" altLang="ko-KR" sz="800" dirty="0"/>
              <a:t>) </a:t>
            </a:r>
            <a:r>
              <a:rPr lang="ko-KR" altLang="en-US" sz="800" dirty="0"/>
              <a:t>어법</a:t>
            </a:r>
            <a:r>
              <a:rPr lang="en-US" altLang="ko-KR" sz="800" dirty="0"/>
              <a:t>(</a:t>
            </a:r>
            <a:r>
              <a:rPr lang="ko-KR" altLang="en-US" sz="800" dirty="0"/>
              <a:t>문장형 </a:t>
            </a:r>
            <a:r>
              <a:rPr lang="en-US" altLang="ko-KR" sz="800" dirty="0"/>
              <a:t>2</a:t>
            </a:r>
            <a:r>
              <a:rPr lang="ko-KR" altLang="en-US" sz="800" dirty="0"/>
              <a:t>문항</a:t>
            </a:r>
            <a:r>
              <a:rPr lang="en-US" altLang="ko-KR" sz="800" dirty="0"/>
              <a:t>) </a:t>
            </a:r>
            <a:r>
              <a:rPr lang="ko-KR" altLang="en-US" sz="800" dirty="0"/>
              <a:t>독해</a:t>
            </a:r>
            <a:r>
              <a:rPr lang="en-US" altLang="ko-KR" sz="800" dirty="0"/>
              <a:t>(4</a:t>
            </a:r>
            <a:r>
              <a:rPr lang="ko-KR" altLang="en-US" sz="800" dirty="0"/>
              <a:t>문항</a:t>
            </a:r>
            <a:r>
              <a:rPr lang="en-US" altLang="ko-KR" sz="800" dirty="0"/>
              <a:t>) </a:t>
            </a:r>
            <a:r>
              <a:rPr lang="ko-KR" altLang="en-US" sz="800" dirty="0"/>
              <a:t>구문</a:t>
            </a:r>
            <a:r>
              <a:rPr lang="en-US" altLang="ko-KR" sz="800" dirty="0"/>
              <a:t>(8</a:t>
            </a:r>
            <a:r>
              <a:rPr lang="ko-KR" altLang="en-US" sz="800" dirty="0"/>
              <a:t>문장</a:t>
            </a:r>
            <a:r>
              <a:rPr lang="en-US" altLang="ko-KR" sz="800" dirty="0"/>
              <a:t>) </a:t>
            </a:r>
            <a:r>
              <a:rPr lang="ko-KR" altLang="en-US" sz="800" dirty="0"/>
              <a:t>어휘</a:t>
            </a:r>
            <a:r>
              <a:rPr lang="en-US" altLang="ko-KR" sz="800" dirty="0"/>
              <a:t>(50</a:t>
            </a:r>
            <a:r>
              <a:rPr lang="ko-KR" altLang="en-US" sz="800" dirty="0"/>
              <a:t>여개</a:t>
            </a:r>
            <a:r>
              <a:rPr lang="en-US" altLang="ko-KR" sz="800" dirty="0"/>
              <a:t>)</a:t>
            </a:r>
            <a:br>
              <a:rPr lang="en-US" altLang="ko-KR" sz="800" dirty="0"/>
            </a:br>
            <a:r>
              <a:rPr lang="ko-KR" altLang="en-US" sz="800" dirty="0">
                <a:highlight>
                  <a:srgbClr val="FFFF00"/>
                </a:highlight>
              </a:rPr>
              <a:t>총 </a:t>
            </a:r>
            <a:r>
              <a:rPr lang="en-US" altLang="ko-KR" sz="800" dirty="0">
                <a:highlight>
                  <a:srgbClr val="FFFF00"/>
                </a:highlight>
              </a:rPr>
              <a:t>12</a:t>
            </a:r>
            <a:r>
              <a:rPr lang="ko-KR" altLang="en-US" sz="800" dirty="0">
                <a:highlight>
                  <a:srgbClr val="FFFF00"/>
                </a:highlight>
              </a:rPr>
              <a:t>주 분량의 교재로 </a:t>
            </a:r>
            <a:r>
              <a:rPr lang="ko-KR" altLang="en-US" sz="800" b="1" dirty="0">
                <a:highlight>
                  <a:srgbClr val="FFFF00"/>
                </a:highlight>
              </a:rPr>
              <a:t>수업</a:t>
            </a:r>
            <a:r>
              <a:rPr lang="ko-KR" altLang="en-US" sz="800" dirty="0">
                <a:highlight>
                  <a:srgbClr val="FFFF00"/>
                </a:highlight>
              </a:rPr>
              <a:t>과 </a:t>
            </a:r>
            <a:r>
              <a:rPr lang="ko-KR" altLang="en-US" sz="800" b="1" dirty="0">
                <a:highlight>
                  <a:srgbClr val="FFFF00"/>
                </a:highlight>
              </a:rPr>
              <a:t>체화</a:t>
            </a:r>
            <a:r>
              <a:rPr lang="ko-KR" altLang="en-US" sz="800" dirty="0">
                <a:highlight>
                  <a:srgbClr val="FFFF00"/>
                </a:highlight>
              </a:rPr>
              <a:t>가 동시에 가능한 프로그램</a:t>
            </a:r>
            <a:endParaRPr lang="en-US" altLang="ko-KR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5CA06D-5CFA-491E-9F73-329D5E441C94}"/>
              </a:ext>
            </a:extLst>
          </p:cNvPr>
          <p:cNvSpPr txBox="1"/>
          <p:nvPr/>
        </p:nvSpPr>
        <p:spPr>
          <a:xfrm>
            <a:off x="173165" y="689991"/>
            <a:ext cx="1560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기본기</a:t>
            </a:r>
            <a:r>
              <a:rPr lang="en-US" altLang="ko-KR" sz="3200" dirty="0">
                <a:solidFill>
                  <a:schemeClr val="accent5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+</a:t>
            </a: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체화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C33D84B-E26F-4A33-B1AD-0A3CB63F6A03}"/>
              </a:ext>
            </a:extLst>
          </p:cNvPr>
          <p:cNvSpPr/>
          <p:nvPr/>
        </p:nvSpPr>
        <p:spPr bwMode="auto">
          <a:xfrm>
            <a:off x="1614143" y="2837552"/>
            <a:ext cx="1560035" cy="1560035"/>
          </a:xfrm>
          <a:prstGeom prst="ellips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 kern="0" dirty="0">
                <a:solidFill>
                  <a:sysClr val="windowText" lastClr="000000"/>
                </a:solidFill>
                <a:latin typeface="+mn-ea"/>
                <a:ea typeface="+mn-ea"/>
              </a:rPr>
              <a:t>독해기강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BBA16FA-876C-46BC-AF7A-A4AA0169F297}"/>
              </a:ext>
            </a:extLst>
          </p:cNvPr>
          <p:cNvSpPr/>
          <p:nvPr/>
        </p:nvSpPr>
        <p:spPr bwMode="auto">
          <a:xfrm>
            <a:off x="2947757" y="2837551"/>
            <a:ext cx="1560035" cy="1560035"/>
          </a:xfrm>
          <a:prstGeom prst="ellips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 kern="0" dirty="0">
                <a:solidFill>
                  <a:sysClr val="windowText" lastClr="000000"/>
                </a:solidFill>
                <a:latin typeface="+mn-ea"/>
                <a:ea typeface="+mn-ea"/>
              </a:rPr>
              <a:t>구문</a:t>
            </a:r>
            <a:endParaRPr kumimoji="0" lang="en-US" altLang="ko-KR" sz="2000" kern="0" dirty="0">
              <a:solidFill>
                <a:sysClr val="windowText" lastClr="000000"/>
              </a:solidFill>
              <a:latin typeface="+mn-ea"/>
              <a:ea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kern="0" dirty="0">
                <a:solidFill>
                  <a:sysClr val="windowText" lastClr="000000"/>
                </a:solidFill>
                <a:latin typeface="+mn-ea"/>
                <a:ea typeface="+mn-ea"/>
              </a:rPr>
              <a:t>20</a:t>
            </a:r>
            <a:r>
              <a:rPr kumimoji="0" lang="ko-KR" altLang="en-US" sz="2000" kern="0" dirty="0">
                <a:solidFill>
                  <a:sysClr val="windowText" lastClr="000000"/>
                </a:solidFill>
                <a:latin typeface="+mn-ea"/>
                <a:ea typeface="+mn-ea"/>
              </a:rPr>
              <a:t>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8A8B3-2B80-42FA-96B6-FAEC50EC45C2}"/>
              </a:ext>
            </a:extLst>
          </p:cNvPr>
          <p:cNvSpPr txBox="1"/>
          <p:nvPr/>
        </p:nvSpPr>
        <p:spPr>
          <a:xfrm>
            <a:off x="1909337" y="2807438"/>
            <a:ext cx="9361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</a:rPr>
              <a:t>독해 </a:t>
            </a:r>
            <a:r>
              <a:rPr lang="en-US" altLang="ko-KR" sz="1000" b="1" dirty="0">
                <a:solidFill>
                  <a:srgbClr val="C00000"/>
                </a:solidFill>
              </a:rPr>
              <a:t>PART</a:t>
            </a:r>
            <a:endParaRPr lang="ko-KR" altLang="en-US" sz="1000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BB8E7A-F539-4E5E-9C72-26C08EAA09D6}"/>
              </a:ext>
            </a:extLst>
          </p:cNvPr>
          <p:cNvSpPr txBox="1"/>
          <p:nvPr/>
        </p:nvSpPr>
        <p:spPr>
          <a:xfrm>
            <a:off x="3237493" y="2792049"/>
            <a:ext cx="9361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</a:rPr>
              <a:t>구문 </a:t>
            </a:r>
            <a:r>
              <a:rPr lang="en-US" altLang="ko-KR" sz="1000" b="1" dirty="0">
                <a:solidFill>
                  <a:srgbClr val="C00000"/>
                </a:solidFill>
              </a:rPr>
              <a:t>PART</a:t>
            </a:r>
            <a:endParaRPr lang="ko-KR" altLang="en-US" sz="1000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BD5A34-88B8-42EB-B400-0FFC7DDEDEA9}"/>
              </a:ext>
            </a:extLst>
          </p:cNvPr>
          <p:cNvSpPr txBox="1"/>
          <p:nvPr/>
        </p:nvSpPr>
        <p:spPr>
          <a:xfrm>
            <a:off x="2917667" y="3109736"/>
            <a:ext cx="307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2060"/>
                </a:solidFill>
              </a:rPr>
              <a:t>체</a:t>
            </a:r>
            <a:endParaRPr lang="en-US" altLang="ko-KR" sz="1000" b="1" dirty="0">
              <a:solidFill>
                <a:srgbClr val="002060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002060"/>
                </a:solidFill>
              </a:rPr>
              <a:t>화</a:t>
            </a:r>
            <a:endParaRPr lang="en-US" altLang="ko-KR" sz="1000" b="1" dirty="0">
              <a:solidFill>
                <a:srgbClr val="002060"/>
              </a:solidFill>
            </a:endParaRPr>
          </a:p>
          <a:p>
            <a:pPr algn="ctr"/>
            <a:r>
              <a:rPr lang="en-US" altLang="ko-KR" sz="1000" b="1" dirty="0">
                <a:solidFill>
                  <a:srgbClr val="002060"/>
                </a:solidFill>
              </a:rPr>
              <a:t>P</a:t>
            </a:r>
          </a:p>
          <a:p>
            <a:pPr algn="ctr"/>
            <a:r>
              <a:rPr lang="en-US" altLang="ko-KR" sz="1000" b="1" dirty="0">
                <a:solidFill>
                  <a:srgbClr val="002060"/>
                </a:solidFill>
              </a:rPr>
              <a:t>A</a:t>
            </a:r>
          </a:p>
          <a:p>
            <a:pPr algn="ctr"/>
            <a:r>
              <a:rPr lang="en-US" altLang="ko-KR" sz="1000" b="1" dirty="0">
                <a:solidFill>
                  <a:srgbClr val="002060"/>
                </a:solidFill>
              </a:rPr>
              <a:t>R</a:t>
            </a:r>
          </a:p>
          <a:p>
            <a:pPr algn="ctr"/>
            <a:r>
              <a:rPr lang="en-US" altLang="ko-KR" sz="1000" b="1" dirty="0">
                <a:solidFill>
                  <a:srgbClr val="002060"/>
                </a:solidFill>
              </a:rPr>
              <a:t>T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9D1AD35-4900-488A-9787-F4C4037B2F13}"/>
              </a:ext>
            </a:extLst>
          </p:cNvPr>
          <p:cNvGrpSpPr/>
          <p:nvPr/>
        </p:nvGrpSpPr>
        <p:grpSpPr>
          <a:xfrm>
            <a:off x="5146841" y="2584697"/>
            <a:ext cx="987424" cy="1533715"/>
            <a:chOff x="936180" y="2924846"/>
            <a:chExt cx="1248366" cy="1914797"/>
          </a:xfrm>
        </p:grpSpPr>
        <p:sp>
          <p:nvSpPr>
            <p:cNvPr id="27" name="사다리꼴 26">
              <a:extLst>
                <a:ext uri="{FF2B5EF4-FFF2-40B4-BE49-F238E27FC236}">
                  <a16:creationId xmlns:a16="http://schemas.microsoft.com/office/drawing/2014/main" id="{7ECC6F1A-A546-45B3-B498-EE7DF3208B47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" name="사다리꼴 27">
              <a:extLst>
                <a:ext uri="{FF2B5EF4-FFF2-40B4-BE49-F238E27FC236}">
                  <a16:creationId xmlns:a16="http://schemas.microsoft.com/office/drawing/2014/main" id="{448B7838-8150-4F55-886D-099A33307157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0C3BF61-7E99-40F7-8061-4955352D5A1B}"/>
              </a:ext>
            </a:extLst>
          </p:cNvPr>
          <p:cNvGrpSpPr/>
          <p:nvPr/>
        </p:nvGrpSpPr>
        <p:grpSpPr>
          <a:xfrm>
            <a:off x="5408108" y="2584696"/>
            <a:ext cx="987424" cy="1533715"/>
            <a:chOff x="936180" y="2924846"/>
            <a:chExt cx="1248366" cy="1914797"/>
          </a:xfrm>
        </p:grpSpPr>
        <p:sp>
          <p:nvSpPr>
            <p:cNvPr id="32" name="사다리꼴 31">
              <a:extLst>
                <a:ext uri="{FF2B5EF4-FFF2-40B4-BE49-F238E27FC236}">
                  <a16:creationId xmlns:a16="http://schemas.microsoft.com/office/drawing/2014/main" id="{C35298E1-C976-4643-BC59-28CE86D4998E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3" name="사다리꼴 32">
              <a:extLst>
                <a:ext uri="{FF2B5EF4-FFF2-40B4-BE49-F238E27FC236}">
                  <a16:creationId xmlns:a16="http://schemas.microsoft.com/office/drawing/2014/main" id="{A5695BC6-1C24-44B1-878A-9E7699C05E0D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C783E1D-A8FE-433B-83FD-960888AB86E9}"/>
              </a:ext>
            </a:extLst>
          </p:cNvPr>
          <p:cNvGrpSpPr/>
          <p:nvPr/>
        </p:nvGrpSpPr>
        <p:grpSpPr>
          <a:xfrm>
            <a:off x="5656584" y="2582195"/>
            <a:ext cx="987424" cy="1533715"/>
            <a:chOff x="936180" y="2924846"/>
            <a:chExt cx="1248366" cy="1914797"/>
          </a:xfrm>
        </p:grpSpPr>
        <p:sp>
          <p:nvSpPr>
            <p:cNvPr id="90" name="사다리꼴 89">
              <a:extLst>
                <a:ext uri="{FF2B5EF4-FFF2-40B4-BE49-F238E27FC236}">
                  <a16:creationId xmlns:a16="http://schemas.microsoft.com/office/drawing/2014/main" id="{DA4B5BAF-3772-4497-B919-45BAAE3B1E48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1" name="사다리꼴 90">
              <a:extLst>
                <a:ext uri="{FF2B5EF4-FFF2-40B4-BE49-F238E27FC236}">
                  <a16:creationId xmlns:a16="http://schemas.microsoft.com/office/drawing/2014/main" id="{95E43FAA-D293-4D55-8FF8-B3D143FBEFDD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611B0C0-C23D-48D2-8179-3F00414E099B}"/>
              </a:ext>
            </a:extLst>
          </p:cNvPr>
          <p:cNvGrpSpPr/>
          <p:nvPr/>
        </p:nvGrpSpPr>
        <p:grpSpPr>
          <a:xfrm>
            <a:off x="5905060" y="2587197"/>
            <a:ext cx="987424" cy="1533715"/>
            <a:chOff x="936180" y="2924846"/>
            <a:chExt cx="1248366" cy="1914797"/>
          </a:xfrm>
        </p:grpSpPr>
        <p:sp>
          <p:nvSpPr>
            <p:cNvPr id="93" name="사다리꼴 92">
              <a:extLst>
                <a:ext uri="{FF2B5EF4-FFF2-40B4-BE49-F238E27FC236}">
                  <a16:creationId xmlns:a16="http://schemas.microsoft.com/office/drawing/2014/main" id="{5930FE2C-C201-44FF-9D09-5BCE92BDCE8D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4" name="사다리꼴 93">
              <a:extLst>
                <a:ext uri="{FF2B5EF4-FFF2-40B4-BE49-F238E27FC236}">
                  <a16:creationId xmlns:a16="http://schemas.microsoft.com/office/drawing/2014/main" id="{74E2B2B1-CACB-45F3-BCAF-5BC98C21A042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1475EB7-872C-4019-A873-7BBC0AEDE70F}"/>
              </a:ext>
            </a:extLst>
          </p:cNvPr>
          <p:cNvGrpSpPr/>
          <p:nvPr/>
        </p:nvGrpSpPr>
        <p:grpSpPr>
          <a:xfrm>
            <a:off x="6171154" y="2588875"/>
            <a:ext cx="987424" cy="1533715"/>
            <a:chOff x="936180" y="2924846"/>
            <a:chExt cx="1248366" cy="1914797"/>
          </a:xfrm>
        </p:grpSpPr>
        <p:sp>
          <p:nvSpPr>
            <p:cNvPr id="96" name="사다리꼴 95">
              <a:extLst>
                <a:ext uri="{FF2B5EF4-FFF2-40B4-BE49-F238E27FC236}">
                  <a16:creationId xmlns:a16="http://schemas.microsoft.com/office/drawing/2014/main" id="{9461C5FA-429F-4D46-B577-4CC590B9873E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7" name="사다리꼴 96">
              <a:extLst>
                <a:ext uri="{FF2B5EF4-FFF2-40B4-BE49-F238E27FC236}">
                  <a16:creationId xmlns:a16="http://schemas.microsoft.com/office/drawing/2014/main" id="{0732C20A-103B-4015-8846-DBEC14C27369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6E6A86F-906D-4BB1-B42D-86F0D557F9F1}"/>
              </a:ext>
            </a:extLst>
          </p:cNvPr>
          <p:cNvGrpSpPr/>
          <p:nvPr/>
        </p:nvGrpSpPr>
        <p:grpSpPr>
          <a:xfrm>
            <a:off x="6428864" y="2587623"/>
            <a:ext cx="987424" cy="1533715"/>
            <a:chOff x="936180" y="2924846"/>
            <a:chExt cx="1248366" cy="1914797"/>
          </a:xfrm>
        </p:grpSpPr>
        <p:sp>
          <p:nvSpPr>
            <p:cNvPr id="99" name="사다리꼴 98">
              <a:extLst>
                <a:ext uri="{FF2B5EF4-FFF2-40B4-BE49-F238E27FC236}">
                  <a16:creationId xmlns:a16="http://schemas.microsoft.com/office/drawing/2014/main" id="{92D6D72A-E909-476C-A8A1-8590C568B934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0" name="사다리꼴 99">
              <a:extLst>
                <a:ext uri="{FF2B5EF4-FFF2-40B4-BE49-F238E27FC236}">
                  <a16:creationId xmlns:a16="http://schemas.microsoft.com/office/drawing/2014/main" id="{0B34BB8B-BB49-42CE-B40B-988182509C3F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3C68B4A0-D6EA-4C78-8C0E-2CC9020462A0}"/>
              </a:ext>
            </a:extLst>
          </p:cNvPr>
          <p:cNvGrpSpPr/>
          <p:nvPr/>
        </p:nvGrpSpPr>
        <p:grpSpPr>
          <a:xfrm>
            <a:off x="6719077" y="2588874"/>
            <a:ext cx="987424" cy="1533715"/>
            <a:chOff x="936180" y="2924846"/>
            <a:chExt cx="1248366" cy="1914797"/>
          </a:xfrm>
        </p:grpSpPr>
        <p:sp>
          <p:nvSpPr>
            <p:cNvPr id="102" name="사다리꼴 101">
              <a:extLst>
                <a:ext uri="{FF2B5EF4-FFF2-40B4-BE49-F238E27FC236}">
                  <a16:creationId xmlns:a16="http://schemas.microsoft.com/office/drawing/2014/main" id="{6B77A02E-F886-4750-A637-EDA248AEB73F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3" name="사다리꼴 102">
              <a:extLst>
                <a:ext uri="{FF2B5EF4-FFF2-40B4-BE49-F238E27FC236}">
                  <a16:creationId xmlns:a16="http://schemas.microsoft.com/office/drawing/2014/main" id="{45695F0E-73BA-4DD7-9F13-8B6A0C908914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ABDB638-8ED1-4BB5-9A39-591F65F7116A}"/>
              </a:ext>
            </a:extLst>
          </p:cNvPr>
          <p:cNvGrpSpPr/>
          <p:nvPr/>
        </p:nvGrpSpPr>
        <p:grpSpPr>
          <a:xfrm>
            <a:off x="6955081" y="2577000"/>
            <a:ext cx="987424" cy="1533715"/>
            <a:chOff x="936180" y="2924846"/>
            <a:chExt cx="1248366" cy="1914797"/>
          </a:xfrm>
        </p:grpSpPr>
        <p:sp>
          <p:nvSpPr>
            <p:cNvPr id="105" name="사다리꼴 104">
              <a:extLst>
                <a:ext uri="{FF2B5EF4-FFF2-40B4-BE49-F238E27FC236}">
                  <a16:creationId xmlns:a16="http://schemas.microsoft.com/office/drawing/2014/main" id="{7AC946EE-A41E-4176-962D-8CAA592F6940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6" name="사다리꼴 105">
              <a:extLst>
                <a:ext uri="{FF2B5EF4-FFF2-40B4-BE49-F238E27FC236}">
                  <a16:creationId xmlns:a16="http://schemas.microsoft.com/office/drawing/2014/main" id="{FAF182C9-84E9-498D-873A-A3D1B9B3ADC9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10FF1B3-9E44-4A37-AF00-C0F0F848D2A2}"/>
              </a:ext>
            </a:extLst>
          </p:cNvPr>
          <p:cNvGrpSpPr/>
          <p:nvPr/>
        </p:nvGrpSpPr>
        <p:grpSpPr>
          <a:xfrm>
            <a:off x="7192135" y="2565127"/>
            <a:ext cx="987424" cy="1533715"/>
            <a:chOff x="936180" y="2924846"/>
            <a:chExt cx="1248366" cy="1914797"/>
          </a:xfrm>
        </p:grpSpPr>
        <p:sp>
          <p:nvSpPr>
            <p:cNvPr id="108" name="사다리꼴 107">
              <a:extLst>
                <a:ext uri="{FF2B5EF4-FFF2-40B4-BE49-F238E27FC236}">
                  <a16:creationId xmlns:a16="http://schemas.microsoft.com/office/drawing/2014/main" id="{5287C3D8-0149-495B-806A-28C406204778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9" name="사다리꼴 108">
              <a:extLst>
                <a:ext uri="{FF2B5EF4-FFF2-40B4-BE49-F238E27FC236}">
                  <a16:creationId xmlns:a16="http://schemas.microsoft.com/office/drawing/2014/main" id="{EADD9E23-02AD-47E8-B78A-FE2D876E2ECE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B39F8F77-6107-425B-9BC8-B6727D9433C8}"/>
              </a:ext>
            </a:extLst>
          </p:cNvPr>
          <p:cNvGrpSpPr/>
          <p:nvPr/>
        </p:nvGrpSpPr>
        <p:grpSpPr>
          <a:xfrm>
            <a:off x="7456642" y="2577000"/>
            <a:ext cx="987424" cy="1533715"/>
            <a:chOff x="936180" y="2924846"/>
            <a:chExt cx="1248366" cy="1914797"/>
          </a:xfrm>
        </p:grpSpPr>
        <p:sp>
          <p:nvSpPr>
            <p:cNvPr id="111" name="사다리꼴 110">
              <a:extLst>
                <a:ext uri="{FF2B5EF4-FFF2-40B4-BE49-F238E27FC236}">
                  <a16:creationId xmlns:a16="http://schemas.microsoft.com/office/drawing/2014/main" id="{8F51E122-E84C-4E40-AAE7-1A0F16E54032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2" name="사다리꼴 111">
              <a:extLst>
                <a:ext uri="{FF2B5EF4-FFF2-40B4-BE49-F238E27FC236}">
                  <a16:creationId xmlns:a16="http://schemas.microsoft.com/office/drawing/2014/main" id="{7A166559-28D7-4F8A-99A2-59D0A3DF8528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109F0E-B2E6-4D7C-9AD3-A46F88F3F510}"/>
              </a:ext>
            </a:extLst>
          </p:cNvPr>
          <p:cNvGrpSpPr/>
          <p:nvPr/>
        </p:nvGrpSpPr>
        <p:grpSpPr>
          <a:xfrm>
            <a:off x="7693545" y="2574499"/>
            <a:ext cx="987424" cy="1533715"/>
            <a:chOff x="936180" y="2924846"/>
            <a:chExt cx="1248366" cy="1914797"/>
          </a:xfrm>
        </p:grpSpPr>
        <p:sp>
          <p:nvSpPr>
            <p:cNvPr id="114" name="사다리꼴 113">
              <a:extLst>
                <a:ext uri="{FF2B5EF4-FFF2-40B4-BE49-F238E27FC236}">
                  <a16:creationId xmlns:a16="http://schemas.microsoft.com/office/drawing/2014/main" id="{1DDCA424-362B-460B-BE6B-4FCE1D8610CF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5" name="사다리꼴 114">
              <a:extLst>
                <a:ext uri="{FF2B5EF4-FFF2-40B4-BE49-F238E27FC236}">
                  <a16:creationId xmlns:a16="http://schemas.microsoft.com/office/drawing/2014/main" id="{002A49B5-9231-4AB5-B8E0-619BE9673018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D1B1F8B-860F-4EB1-B767-83731704A8D2}"/>
              </a:ext>
            </a:extLst>
          </p:cNvPr>
          <p:cNvGrpSpPr/>
          <p:nvPr/>
        </p:nvGrpSpPr>
        <p:grpSpPr>
          <a:xfrm>
            <a:off x="7929549" y="2554769"/>
            <a:ext cx="987424" cy="1533715"/>
            <a:chOff x="936180" y="2924846"/>
            <a:chExt cx="1248366" cy="1914797"/>
          </a:xfrm>
        </p:grpSpPr>
        <p:sp>
          <p:nvSpPr>
            <p:cNvPr id="117" name="사다리꼴 116">
              <a:extLst>
                <a:ext uri="{FF2B5EF4-FFF2-40B4-BE49-F238E27FC236}">
                  <a16:creationId xmlns:a16="http://schemas.microsoft.com/office/drawing/2014/main" id="{F08A9ECC-1AD4-4D41-94ED-006D4C78F874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8" name="사다리꼴 117">
              <a:extLst>
                <a:ext uri="{FF2B5EF4-FFF2-40B4-BE49-F238E27FC236}">
                  <a16:creationId xmlns:a16="http://schemas.microsoft.com/office/drawing/2014/main" id="{AAD4EB55-5543-477B-96D6-296D7600AF34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DFC6FD7-6320-4533-9881-8A0FAF86BECF}"/>
              </a:ext>
            </a:extLst>
          </p:cNvPr>
          <p:cNvSpPr txBox="1"/>
          <p:nvPr/>
        </p:nvSpPr>
        <p:spPr>
          <a:xfrm>
            <a:off x="4788068" y="2893784"/>
            <a:ext cx="415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Foundation</a:t>
            </a:r>
            <a:endParaRPr lang="ko-KR" altLang="en-US" sz="36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626F4F1-1DF9-48CC-845D-35DDBD44516E}"/>
              </a:ext>
            </a:extLst>
          </p:cNvPr>
          <p:cNvSpPr txBox="1"/>
          <p:nvPr/>
        </p:nvSpPr>
        <p:spPr>
          <a:xfrm rot="21179509">
            <a:off x="6103823" y="3553374"/>
            <a:ext cx="415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Coming Soon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690B0632-4ACD-4B65-B52F-D3A6E08AF26E}"/>
              </a:ext>
            </a:extLst>
          </p:cNvPr>
          <p:cNvSpPr/>
          <p:nvPr/>
        </p:nvSpPr>
        <p:spPr bwMode="auto">
          <a:xfrm>
            <a:off x="6644009" y="2216632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0882B6-B7B9-4441-B543-0F0B797BAC4F}"/>
              </a:ext>
            </a:extLst>
          </p:cNvPr>
          <p:cNvSpPr txBox="1"/>
          <p:nvPr/>
        </p:nvSpPr>
        <p:spPr>
          <a:xfrm>
            <a:off x="7230395" y="882652"/>
            <a:ext cx="476107" cy="21544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NEW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E3C1671-4482-4A52-BE8A-70588063B805}"/>
              </a:ext>
            </a:extLst>
          </p:cNvPr>
          <p:cNvSpPr/>
          <p:nvPr/>
        </p:nvSpPr>
        <p:spPr bwMode="auto">
          <a:xfrm>
            <a:off x="2161366" y="614638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F777D35-12BE-4600-8ED9-57369FE1A9E3}"/>
              </a:ext>
            </a:extLst>
          </p:cNvPr>
          <p:cNvSpPr txBox="1"/>
          <p:nvPr/>
        </p:nvSpPr>
        <p:spPr>
          <a:xfrm>
            <a:off x="1459396" y="640602"/>
            <a:ext cx="4015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Britannic Bold" panose="020B0903060703020204" pitchFamily="34" charset="0"/>
                <a:ea typeface="a큐브G" panose="02020600000000000000" pitchFamily="18" charset="-127"/>
              </a:rPr>
              <a:t>“		    ”</a:t>
            </a:r>
            <a:endParaRPr lang="ko-KR" altLang="en-US" sz="7200" dirty="0">
              <a:latin typeface="Britannic Bold" panose="020B0903060703020204" pitchFamily="34" charset="0"/>
              <a:ea typeface="a큐브G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479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0D7DEC4-0F30-4654-834B-19A366045163}"/>
              </a:ext>
            </a:extLst>
          </p:cNvPr>
          <p:cNvSpPr/>
          <p:nvPr/>
        </p:nvSpPr>
        <p:spPr bwMode="auto">
          <a:xfrm>
            <a:off x="5314454" y="663799"/>
            <a:ext cx="2813906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Leaping</a:t>
            </a:r>
            <a:endParaRPr kumimoji="0" lang="ko-KR" altLang="en-US" sz="24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F623D-AABE-4161-9978-7DC75913D952}"/>
              </a:ext>
            </a:extLst>
          </p:cNvPr>
          <p:cNvSpPr txBox="1"/>
          <p:nvPr/>
        </p:nvSpPr>
        <p:spPr>
          <a:xfrm>
            <a:off x="172602" y="636755"/>
            <a:ext cx="1440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심화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+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체화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EE76588-9A79-46FE-954B-164AD61E3188}"/>
              </a:ext>
            </a:extLst>
          </p:cNvPr>
          <p:cNvSpPr/>
          <p:nvPr/>
        </p:nvSpPr>
        <p:spPr bwMode="auto">
          <a:xfrm>
            <a:off x="1832160" y="664259"/>
            <a:ext cx="2804938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기본기를 다진 후</a:t>
            </a:r>
            <a:r>
              <a:rPr kumimoji="0" lang="en-US" altLang="ko-KR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, </a:t>
            </a:r>
            <a:r>
              <a:rPr kumimoji="0" lang="ko-KR" altLang="en-US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킬러유형에 집중하라</a:t>
            </a:r>
            <a:r>
              <a:rPr kumimoji="0" lang="en-US" altLang="ko-KR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!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여기서 점수가 결정된다</a:t>
            </a:r>
            <a:r>
              <a:rPr kumimoji="0" lang="en-US" altLang="ko-KR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!</a:t>
            </a:r>
            <a:endParaRPr kumimoji="0" lang="ko-KR" altLang="en-US" sz="11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F97D3F97-E103-490C-9C51-EB9CF93F9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536395"/>
              </p:ext>
            </p:extLst>
          </p:nvPr>
        </p:nvGraphicFramePr>
        <p:xfrm>
          <a:off x="8157840" y="4485826"/>
          <a:ext cx="1737629" cy="2375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7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7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2368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손글씨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느낌으로 삽입 </a:t>
                      </a: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요청드립니다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큰따옴표 크게 보이게 해주세요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교재 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권이 겹쳐진 느낌으로 디자인 </a:t>
                      </a:r>
                      <a:r>
                        <a:rPr lang="ko-KR" altLang="en-US" sz="700" b="0" baseline="0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요청드립니다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손글씨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느낌으로 삽입 </a:t>
                      </a: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요청드립니다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큰따옴표 크게 보이게 해주세요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9384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교재이미지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2(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파일 첨부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책 형태로 삽입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요청드립니다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2689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642022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65834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943080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6861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15062B-C65F-46D4-82AB-E1C5F3438EA8}"/>
              </a:ext>
            </a:extLst>
          </p:cNvPr>
          <p:cNvSpPr txBox="1"/>
          <p:nvPr/>
        </p:nvSpPr>
        <p:spPr>
          <a:xfrm rot="21363473">
            <a:off x="6674569" y="126544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2022</a:t>
            </a:r>
            <a:r>
              <a:rPr lang="ko-KR" altLang="en-US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년 </a:t>
            </a:r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4</a:t>
            </a:r>
            <a:r>
              <a:rPr lang="ko-KR" altLang="en-US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월</a:t>
            </a:r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오픈</a:t>
            </a:r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dirty="0">
              <a:solidFill>
                <a:schemeClr val="accent1"/>
              </a:solidFill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3835ED-9AA4-4589-BF03-16F83CA6DBD1}"/>
              </a:ext>
            </a:extLst>
          </p:cNvPr>
          <p:cNvSpPr txBox="1"/>
          <p:nvPr/>
        </p:nvSpPr>
        <p:spPr>
          <a:xfrm>
            <a:off x="1064568" y="2355906"/>
            <a:ext cx="4151475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900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altLang="ko-KR" sz="800" b="1" dirty="0"/>
              <a:t>RE: ACT </a:t>
            </a:r>
            <a:r>
              <a:rPr lang="ko-KR" altLang="en-US" sz="800" b="1" dirty="0"/>
              <a:t>빈칸</a:t>
            </a:r>
            <a:r>
              <a:rPr lang="en-US" altLang="ko-KR" sz="800" b="1" dirty="0"/>
              <a:t>, OVERVIEW </a:t>
            </a:r>
            <a:r>
              <a:rPr lang="ko-KR" altLang="en-US" sz="800" b="1" dirty="0" err="1"/>
              <a:t>순서삽입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어법만</a:t>
            </a:r>
            <a:r>
              <a:rPr lang="ko-KR" altLang="en-US" sz="800" dirty="0"/>
              <a:t> 의 엑기스만을 뽑아 </a:t>
            </a:r>
            <a:r>
              <a:rPr lang="ko-KR" altLang="en-US" sz="800" b="1" dirty="0"/>
              <a:t>수업</a:t>
            </a:r>
            <a:r>
              <a:rPr lang="ko-KR" altLang="en-US" sz="800" dirty="0"/>
              <a:t>함과 동시에</a:t>
            </a:r>
            <a:r>
              <a:rPr lang="en-US" altLang="ko-KR" sz="800" dirty="0"/>
              <a:t>,</a:t>
            </a:r>
          </a:p>
          <a:p>
            <a:pPr algn="ctr">
              <a:lnSpc>
                <a:spcPct val="150000"/>
              </a:lnSpc>
              <a:defRPr sz="900">
                <a:latin typeface="+mj-lt"/>
                <a:ea typeface="+mj-ea"/>
                <a:cs typeface="+mj-cs"/>
                <a:sym typeface="맑은 고딕"/>
              </a:defRPr>
            </a:pPr>
            <a:r>
              <a:rPr lang="ko-KR" altLang="en-US" sz="800" dirty="0"/>
              <a:t>각 문제 유형별 접근방법을 완전하게 </a:t>
            </a:r>
            <a:r>
              <a:rPr lang="ko-KR" altLang="en-US" sz="800" dirty="0" err="1"/>
              <a:t>체화할</a:t>
            </a:r>
            <a:r>
              <a:rPr lang="ko-KR" altLang="en-US" sz="800" dirty="0"/>
              <a:t> 수 있는 </a:t>
            </a:r>
          </a:p>
          <a:p>
            <a:pPr algn="ctr">
              <a:lnSpc>
                <a:spcPct val="150000"/>
              </a:lnSpc>
              <a:defRPr sz="900">
                <a:latin typeface="+mj-lt"/>
                <a:ea typeface="+mj-ea"/>
                <a:cs typeface="+mj-cs"/>
                <a:sym typeface="맑은 고딕"/>
              </a:defRPr>
            </a:pPr>
            <a:r>
              <a:rPr lang="ko-KR" altLang="en-US" sz="800" dirty="0">
                <a:highlight>
                  <a:srgbClr val="FFFF00"/>
                </a:highlight>
              </a:rPr>
              <a:t>본격 문제 풀이 수업 </a:t>
            </a:r>
            <a:r>
              <a:rPr lang="en-US" altLang="ko-KR" sz="800" dirty="0">
                <a:highlight>
                  <a:srgbClr val="FFFF00"/>
                </a:highlight>
              </a:rPr>
              <a:t>+ </a:t>
            </a:r>
            <a:r>
              <a:rPr lang="ko-KR" altLang="en-US" sz="800" dirty="0">
                <a:highlight>
                  <a:srgbClr val="FFFF00"/>
                </a:highlight>
              </a:rPr>
              <a:t>체화 </a:t>
            </a:r>
            <a:r>
              <a:rPr lang="en-US" altLang="ko-KR" sz="800" b="1" dirty="0">
                <a:highlight>
                  <a:srgbClr val="FFFF00"/>
                </a:highlight>
              </a:rPr>
              <a:t>8</a:t>
            </a:r>
            <a:r>
              <a:rPr lang="ko-KR" altLang="en-US" sz="800" b="1" dirty="0">
                <a:highlight>
                  <a:srgbClr val="FFFF00"/>
                </a:highlight>
              </a:rPr>
              <a:t>주</a:t>
            </a:r>
            <a:r>
              <a:rPr lang="ko-KR" altLang="en-US" sz="800" dirty="0">
                <a:highlight>
                  <a:srgbClr val="FFFF00"/>
                </a:highlight>
              </a:rPr>
              <a:t> 프로그램 </a:t>
            </a:r>
          </a:p>
          <a:p>
            <a:pPr algn="ctr">
              <a:lnSpc>
                <a:spcPct val="150000"/>
              </a:lnSpc>
              <a:defRPr sz="900">
                <a:latin typeface="+mj-lt"/>
                <a:ea typeface="+mj-ea"/>
                <a:cs typeface="+mj-cs"/>
                <a:sym typeface="맑은 고딕"/>
              </a:defRPr>
            </a:pPr>
            <a:r>
              <a:rPr lang="ko-KR" altLang="en-US" sz="800" dirty="0"/>
              <a:t>빈칸</a:t>
            </a:r>
            <a:r>
              <a:rPr lang="en-US" altLang="ko-KR" sz="800" dirty="0"/>
              <a:t>, </a:t>
            </a:r>
            <a:r>
              <a:rPr lang="ko-KR" altLang="en-US" sz="800" dirty="0"/>
              <a:t>순서</a:t>
            </a:r>
            <a:r>
              <a:rPr lang="en-US" altLang="ko-KR" sz="800" dirty="0"/>
              <a:t>, </a:t>
            </a:r>
            <a:r>
              <a:rPr lang="ko-KR" altLang="en-US" sz="800" dirty="0"/>
              <a:t>삽입이 약점이 아닌 강점이 됩니다</a:t>
            </a:r>
            <a:r>
              <a:rPr lang="en-US" altLang="ko-KR" sz="800" dirty="0"/>
              <a:t>.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11C85A-70AB-481B-9AAC-54E190829217}"/>
              </a:ext>
            </a:extLst>
          </p:cNvPr>
          <p:cNvGrpSpPr/>
          <p:nvPr/>
        </p:nvGrpSpPr>
        <p:grpSpPr>
          <a:xfrm>
            <a:off x="5413205" y="1909767"/>
            <a:ext cx="987424" cy="1533715"/>
            <a:chOff x="936180" y="2924846"/>
            <a:chExt cx="1248366" cy="1914797"/>
          </a:xfrm>
        </p:grpSpPr>
        <p:sp>
          <p:nvSpPr>
            <p:cNvPr id="21" name="사다리꼴 20">
              <a:extLst>
                <a:ext uri="{FF2B5EF4-FFF2-40B4-BE49-F238E27FC236}">
                  <a16:creationId xmlns:a16="http://schemas.microsoft.com/office/drawing/2014/main" id="{7E22E327-1AA9-446C-846E-B130A69772F4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2" name="사다리꼴 21">
              <a:extLst>
                <a:ext uri="{FF2B5EF4-FFF2-40B4-BE49-F238E27FC236}">
                  <a16:creationId xmlns:a16="http://schemas.microsoft.com/office/drawing/2014/main" id="{D86896C7-AC48-4299-8E04-443B9A839180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18EF0F1-ECCF-4505-87E8-847D2AB81BC2}"/>
              </a:ext>
            </a:extLst>
          </p:cNvPr>
          <p:cNvGrpSpPr/>
          <p:nvPr/>
        </p:nvGrpSpPr>
        <p:grpSpPr>
          <a:xfrm>
            <a:off x="5701237" y="1900140"/>
            <a:ext cx="987424" cy="1533715"/>
            <a:chOff x="936180" y="2924846"/>
            <a:chExt cx="1248366" cy="1914797"/>
          </a:xfrm>
        </p:grpSpPr>
        <p:sp>
          <p:nvSpPr>
            <p:cNvPr id="24" name="사다리꼴 23">
              <a:extLst>
                <a:ext uri="{FF2B5EF4-FFF2-40B4-BE49-F238E27FC236}">
                  <a16:creationId xmlns:a16="http://schemas.microsoft.com/office/drawing/2014/main" id="{EF143AD1-46A7-4F8F-8B16-36909F1D6430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사다리꼴 24">
              <a:extLst>
                <a:ext uri="{FF2B5EF4-FFF2-40B4-BE49-F238E27FC236}">
                  <a16:creationId xmlns:a16="http://schemas.microsoft.com/office/drawing/2014/main" id="{14C6ECB3-46B6-4638-A0D3-F5B2EE82D253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7FDB99-729C-42FA-B8C9-CF0F4C1CDE7E}"/>
              </a:ext>
            </a:extLst>
          </p:cNvPr>
          <p:cNvGrpSpPr/>
          <p:nvPr/>
        </p:nvGrpSpPr>
        <p:grpSpPr>
          <a:xfrm>
            <a:off x="5949713" y="1905142"/>
            <a:ext cx="987424" cy="1533715"/>
            <a:chOff x="936180" y="2924846"/>
            <a:chExt cx="1248366" cy="1914797"/>
          </a:xfrm>
        </p:grpSpPr>
        <p:sp>
          <p:nvSpPr>
            <p:cNvPr id="27" name="사다리꼴 26">
              <a:extLst>
                <a:ext uri="{FF2B5EF4-FFF2-40B4-BE49-F238E27FC236}">
                  <a16:creationId xmlns:a16="http://schemas.microsoft.com/office/drawing/2014/main" id="{40C15DFF-B954-43DE-8242-322E5D7C7118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" name="사다리꼴 27">
              <a:extLst>
                <a:ext uri="{FF2B5EF4-FFF2-40B4-BE49-F238E27FC236}">
                  <a16:creationId xmlns:a16="http://schemas.microsoft.com/office/drawing/2014/main" id="{E9A5261A-F778-468B-B8F7-6EC84E0B041D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554D59-8227-4ADD-8FE1-345C901E7C51}"/>
              </a:ext>
            </a:extLst>
          </p:cNvPr>
          <p:cNvGrpSpPr/>
          <p:nvPr/>
        </p:nvGrpSpPr>
        <p:grpSpPr>
          <a:xfrm>
            <a:off x="6215807" y="1906820"/>
            <a:ext cx="987424" cy="1533715"/>
            <a:chOff x="936180" y="2924846"/>
            <a:chExt cx="1248366" cy="1914797"/>
          </a:xfrm>
        </p:grpSpPr>
        <p:sp>
          <p:nvSpPr>
            <p:cNvPr id="30" name="사다리꼴 29">
              <a:extLst>
                <a:ext uri="{FF2B5EF4-FFF2-40B4-BE49-F238E27FC236}">
                  <a16:creationId xmlns:a16="http://schemas.microsoft.com/office/drawing/2014/main" id="{62635D28-BC95-419A-83A5-41146EAD86AE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1" name="사다리꼴 30">
              <a:extLst>
                <a:ext uri="{FF2B5EF4-FFF2-40B4-BE49-F238E27FC236}">
                  <a16:creationId xmlns:a16="http://schemas.microsoft.com/office/drawing/2014/main" id="{1C93408C-D48C-4F7F-B8A0-AFE6966D96F3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1C8AC4C-483D-49BA-9D9E-5FA34172767E}"/>
              </a:ext>
            </a:extLst>
          </p:cNvPr>
          <p:cNvGrpSpPr/>
          <p:nvPr/>
        </p:nvGrpSpPr>
        <p:grpSpPr>
          <a:xfrm>
            <a:off x="6473517" y="1905568"/>
            <a:ext cx="987424" cy="1533715"/>
            <a:chOff x="936180" y="2924846"/>
            <a:chExt cx="1248366" cy="1914797"/>
          </a:xfrm>
        </p:grpSpPr>
        <p:sp>
          <p:nvSpPr>
            <p:cNvPr id="33" name="사다리꼴 32">
              <a:extLst>
                <a:ext uri="{FF2B5EF4-FFF2-40B4-BE49-F238E27FC236}">
                  <a16:creationId xmlns:a16="http://schemas.microsoft.com/office/drawing/2014/main" id="{7912EA7D-DA77-4710-9180-FAC248C5BDFA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4" name="사다리꼴 33">
              <a:extLst>
                <a:ext uri="{FF2B5EF4-FFF2-40B4-BE49-F238E27FC236}">
                  <a16:creationId xmlns:a16="http://schemas.microsoft.com/office/drawing/2014/main" id="{6CC3A3A0-B916-4E3E-99E4-2FC572FED1E0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4483262-794C-4322-B6C8-1027199C93EF}"/>
              </a:ext>
            </a:extLst>
          </p:cNvPr>
          <p:cNvGrpSpPr/>
          <p:nvPr/>
        </p:nvGrpSpPr>
        <p:grpSpPr>
          <a:xfrm>
            <a:off x="6763730" y="1906819"/>
            <a:ext cx="987424" cy="1533715"/>
            <a:chOff x="936180" y="2924846"/>
            <a:chExt cx="1248366" cy="1914797"/>
          </a:xfrm>
        </p:grpSpPr>
        <p:sp>
          <p:nvSpPr>
            <p:cNvPr id="36" name="사다리꼴 35">
              <a:extLst>
                <a:ext uri="{FF2B5EF4-FFF2-40B4-BE49-F238E27FC236}">
                  <a16:creationId xmlns:a16="http://schemas.microsoft.com/office/drawing/2014/main" id="{BE3A27DA-8FC9-436C-A7F7-35584561A35C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사다리꼴 36">
              <a:extLst>
                <a:ext uri="{FF2B5EF4-FFF2-40B4-BE49-F238E27FC236}">
                  <a16:creationId xmlns:a16="http://schemas.microsoft.com/office/drawing/2014/main" id="{539AE5A7-0E3C-4407-86B0-F4CF7808F18D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AED7EE8-D961-48A6-9567-533AE22F3D65}"/>
              </a:ext>
            </a:extLst>
          </p:cNvPr>
          <p:cNvGrpSpPr/>
          <p:nvPr/>
        </p:nvGrpSpPr>
        <p:grpSpPr>
          <a:xfrm>
            <a:off x="6999734" y="1894945"/>
            <a:ext cx="987424" cy="1533715"/>
            <a:chOff x="936180" y="2924846"/>
            <a:chExt cx="1248366" cy="1914797"/>
          </a:xfrm>
        </p:grpSpPr>
        <p:sp>
          <p:nvSpPr>
            <p:cNvPr id="39" name="사다리꼴 38">
              <a:extLst>
                <a:ext uri="{FF2B5EF4-FFF2-40B4-BE49-F238E27FC236}">
                  <a16:creationId xmlns:a16="http://schemas.microsoft.com/office/drawing/2014/main" id="{5B56D40D-F760-4442-9896-2B486CF7A94F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0" name="사다리꼴 39">
              <a:extLst>
                <a:ext uri="{FF2B5EF4-FFF2-40B4-BE49-F238E27FC236}">
                  <a16:creationId xmlns:a16="http://schemas.microsoft.com/office/drawing/2014/main" id="{BBF48C16-CE40-4211-A528-C8A908B2ABEF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3919C06-2C2E-4C85-9B1C-D50B67BE429D}"/>
              </a:ext>
            </a:extLst>
          </p:cNvPr>
          <p:cNvGrpSpPr/>
          <p:nvPr/>
        </p:nvGrpSpPr>
        <p:grpSpPr>
          <a:xfrm>
            <a:off x="7236788" y="1883072"/>
            <a:ext cx="987424" cy="1533715"/>
            <a:chOff x="936180" y="2924846"/>
            <a:chExt cx="1248366" cy="1914797"/>
          </a:xfrm>
        </p:grpSpPr>
        <p:sp>
          <p:nvSpPr>
            <p:cNvPr id="42" name="사다리꼴 41">
              <a:extLst>
                <a:ext uri="{FF2B5EF4-FFF2-40B4-BE49-F238E27FC236}">
                  <a16:creationId xmlns:a16="http://schemas.microsoft.com/office/drawing/2014/main" id="{C0DC6C99-4736-4115-880A-B12C27653A46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3" name="사다리꼴 42">
              <a:extLst>
                <a:ext uri="{FF2B5EF4-FFF2-40B4-BE49-F238E27FC236}">
                  <a16:creationId xmlns:a16="http://schemas.microsoft.com/office/drawing/2014/main" id="{F609958F-F0EA-492F-94F7-7D21FA3A4143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C497464-BF2F-4D10-9603-1E4D68BA8B7B}"/>
              </a:ext>
            </a:extLst>
          </p:cNvPr>
          <p:cNvSpPr txBox="1"/>
          <p:nvPr/>
        </p:nvSpPr>
        <p:spPr>
          <a:xfrm>
            <a:off x="4532345" y="2236417"/>
            <a:ext cx="415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Leaping</a:t>
            </a:r>
            <a:endParaRPr lang="ko-KR" altLang="en-US" sz="36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F98E3F-6BDC-449C-AD5E-E3ECC2D51609}"/>
              </a:ext>
            </a:extLst>
          </p:cNvPr>
          <p:cNvSpPr txBox="1"/>
          <p:nvPr/>
        </p:nvSpPr>
        <p:spPr>
          <a:xfrm rot="21179509">
            <a:off x="5474663" y="2854929"/>
            <a:ext cx="415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Coming Soon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1A697DF-1551-4CE6-BEF4-61DB298D8830}"/>
              </a:ext>
            </a:extLst>
          </p:cNvPr>
          <p:cNvSpPr/>
          <p:nvPr/>
        </p:nvSpPr>
        <p:spPr bwMode="auto">
          <a:xfrm>
            <a:off x="5430165" y="3646015"/>
            <a:ext cx="2813905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출제자의 핸드북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FBC1F8C-2E3D-4E67-9423-BF7799779686}"/>
              </a:ext>
            </a:extLst>
          </p:cNvPr>
          <p:cNvSpPr/>
          <p:nvPr/>
        </p:nvSpPr>
        <p:spPr bwMode="auto">
          <a:xfrm>
            <a:off x="1814424" y="3646015"/>
            <a:ext cx="2804938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평가원 선택지 기출 어휘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5B5666-DD1C-4ABF-97CE-EA816F944AA8}"/>
              </a:ext>
            </a:extLst>
          </p:cNvPr>
          <p:cNvSpPr txBox="1"/>
          <p:nvPr/>
        </p:nvSpPr>
        <p:spPr>
          <a:xfrm>
            <a:off x="1162979" y="4757650"/>
            <a:ext cx="4151475" cy="830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b="1" dirty="0"/>
              <a:t>★</a:t>
            </a:r>
            <a:r>
              <a:rPr lang="ko-KR" altLang="en-US" sz="900" b="1" dirty="0" err="1"/>
              <a:t>대성마이맥</a:t>
            </a:r>
            <a:r>
              <a:rPr lang="ko-KR" altLang="en-US" sz="900" b="1" dirty="0"/>
              <a:t> 최초 선택지 </a:t>
            </a:r>
            <a:r>
              <a:rPr lang="ko-KR" altLang="en-US" sz="900" b="1" dirty="0" err="1"/>
              <a:t>어휘책</a:t>
            </a:r>
            <a:r>
              <a:rPr lang="ko-KR" altLang="en-US" sz="900" b="1" dirty="0"/>
              <a:t>★</a:t>
            </a:r>
            <a:endParaRPr lang="en-US" altLang="ko-KR" sz="900" b="1" dirty="0"/>
          </a:p>
          <a:p>
            <a:pPr algn="ctr">
              <a:lnSpc>
                <a:spcPct val="150000"/>
              </a:lnSpc>
            </a:pPr>
            <a:r>
              <a:rPr lang="ko-KR" altLang="en-US" sz="800" dirty="0"/>
              <a:t>지문은 다 이해가 되는데</a:t>
            </a:r>
            <a:r>
              <a:rPr lang="en-US" altLang="ko-KR" sz="800" dirty="0"/>
              <a:t>, </a:t>
            </a:r>
            <a:r>
              <a:rPr lang="ko-KR" altLang="en-US" sz="800" dirty="0"/>
              <a:t>선택지 해석에서 늘 막히는 학생을 위해 제작한</a:t>
            </a:r>
            <a:endParaRPr lang="en-US" altLang="ko-KR" sz="800" dirty="0"/>
          </a:p>
          <a:p>
            <a:pPr algn="ctr">
              <a:lnSpc>
                <a:spcPct val="150000"/>
              </a:lnSpc>
            </a:pPr>
            <a:r>
              <a:rPr lang="ko-KR" altLang="en-US" sz="800" dirty="0" err="1">
                <a:highlight>
                  <a:srgbClr val="FFFF00"/>
                </a:highlight>
              </a:rPr>
              <a:t>영수쌤만의</a:t>
            </a:r>
            <a:r>
              <a:rPr lang="ko-KR" altLang="en-US" sz="800" dirty="0">
                <a:highlight>
                  <a:srgbClr val="FFFF00"/>
                </a:highlight>
              </a:rPr>
              <a:t> 시크릿 </a:t>
            </a:r>
            <a:r>
              <a:rPr lang="ko-KR" altLang="en-US" sz="800" dirty="0" err="1">
                <a:highlight>
                  <a:srgbClr val="FFFF00"/>
                </a:highlight>
              </a:rPr>
              <a:t>어휘책</a:t>
            </a:r>
            <a:endParaRPr lang="en-US" altLang="ko-KR" sz="800" dirty="0">
              <a:highlight>
                <a:srgbClr val="FFFF00"/>
              </a:highlight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dirty="0"/>
              <a:t>영어 단어 학습 </a:t>
            </a:r>
            <a:r>
              <a:rPr lang="en-US" altLang="ko-KR" sz="800" dirty="0"/>
              <a:t>Q&amp;A </a:t>
            </a:r>
            <a:r>
              <a:rPr lang="ko-KR" altLang="en-US" sz="800" dirty="0"/>
              <a:t>칼럼 </a:t>
            </a:r>
            <a:r>
              <a:rPr lang="en-US" altLang="ko-KR" sz="800" dirty="0"/>
              <a:t>19</a:t>
            </a:r>
            <a:r>
              <a:rPr lang="ko-KR" altLang="en-US" sz="800" dirty="0"/>
              <a:t>편도 함께 수록되어 있습니다</a:t>
            </a:r>
            <a:r>
              <a:rPr lang="en-US" altLang="ko-KR" sz="800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1C638AF-E3B5-4149-8EBA-587B24D87890}"/>
              </a:ext>
            </a:extLst>
          </p:cNvPr>
          <p:cNvSpPr txBox="1"/>
          <p:nvPr/>
        </p:nvSpPr>
        <p:spPr>
          <a:xfrm rot="21363473">
            <a:off x="6781314" y="4258173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2022</a:t>
            </a:r>
            <a:r>
              <a:rPr lang="ko-KR" altLang="en-US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년 </a:t>
            </a:r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4</a:t>
            </a:r>
            <a:r>
              <a:rPr lang="ko-KR" altLang="en-US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월</a:t>
            </a:r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오픈</a:t>
            </a:r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dirty="0">
              <a:solidFill>
                <a:schemeClr val="accent1"/>
              </a:solidFill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8F3DA28-0CEC-477C-967E-0B1255720859}"/>
              </a:ext>
            </a:extLst>
          </p:cNvPr>
          <p:cNvGrpSpPr/>
          <p:nvPr/>
        </p:nvGrpSpPr>
        <p:grpSpPr>
          <a:xfrm>
            <a:off x="6131531" y="4821084"/>
            <a:ext cx="987424" cy="1533715"/>
            <a:chOff x="936180" y="2924846"/>
            <a:chExt cx="1248366" cy="1914797"/>
          </a:xfrm>
        </p:grpSpPr>
        <p:sp>
          <p:nvSpPr>
            <p:cNvPr id="51" name="사다리꼴 50">
              <a:extLst>
                <a:ext uri="{FF2B5EF4-FFF2-40B4-BE49-F238E27FC236}">
                  <a16:creationId xmlns:a16="http://schemas.microsoft.com/office/drawing/2014/main" id="{00734A57-3ABD-4F7C-B6FB-D1A90C40DD8D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2" name="사다리꼴 51">
              <a:extLst>
                <a:ext uri="{FF2B5EF4-FFF2-40B4-BE49-F238E27FC236}">
                  <a16:creationId xmlns:a16="http://schemas.microsoft.com/office/drawing/2014/main" id="{2825558C-499B-4965-952A-25A77F4B35F4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149985D-9677-4741-829E-2E3CF0DD4A8D}"/>
              </a:ext>
            </a:extLst>
          </p:cNvPr>
          <p:cNvSpPr txBox="1"/>
          <p:nvPr/>
        </p:nvSpPr>
        <p:spPr>
          <a:xfrm>
            <a:off x="5606788" y="6411532"/>
            <a:ext cx="3024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</a:t>
            </a:r>
            <a:r>
              <a:rPr lang="ko-KR" altLang="en-US" sz="800" dirty="0"/>
              <a:t>교재 내용 및 표지는 변경될 예정입니다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DA0D50F-8659-4420-BA5B-031BDDFC8FC6}"/>
              </a:ext>
            </a:extLst>
          </p:cNvPr>
          <p:cNvSpPr/>
          <p:nvPr/>
        </p:nvSpPr>
        <p:spPr bwMode="auto">
          <a:xfrm>
            <a:off x="5203987" y="1967770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156E6A0-1186-414B-8501-FCE92AB3FADA}"/>
              </a:ext>
            </a:extLst>
          </p:cNvPr>
          <p:cNvSpPr/>
          <p:nvPr/>
        </p:nvSpPr>
        <p:spPr bwMode="auto">
          <a:xfrm>
            <a:off x="5999784" y="5055851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2661024-C0AB-456E-8222-A4AFC3D6238D}"/>
              </a:ext>
            </a:extLst>
          </p:cNvPr>
          <p:cNvSpPr txBox="1"/>
          <p:nvPr/>
        </p:nvSpPr>
        <p:spPr>
          <a:xfrm>
            <a:off x="6229568" y="5458154"/>
            <a:ext cx="12961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출제자의 핸드북</a:t>
            </a:r>
            <a:endParaRPr lang="ko-KR" altLang="en-US" sz="800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289726F-6182-4482-B2FA-C58418C903F5}"/>
              </a:ext>
            </a:extLst>
          </p:cNvPr>
          <p:cNvSpPr/>
          <p:nvPr/>
        </p:nvSpPr>
        <p:spPr bwMode="auto">
          <a:xfrm>
            <a:off x="1928664" y="636755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9AC8FCB-CFDF-42C8-9FFF-7767793E1529}"/>
              </a:ext>
            </a:extLst>
          </p:cNvPr>
          <p:cNvSpPr/>
          <p:nvPr/>
        </p:nvSpPr>
        <p:spPr bwMode="auto">
          <a:xfrm>
            <a:off x="1995975" y="3805048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40B34-DC70-4E67-9A1E-3623C286C4BB}"/>
              </a:ext>
            </a:extLst>
          </p:cNvPr>
          <p:cNvSpPr txBox="1"/>
          <p:nvPr/>
        </p:nvSpPr>
        <p:spPr>
          <a:xfrm>
            <a:off x="1414170" y="575199"/>
            <a:ext cx="4015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Britannic Bold" panose="020B0903060703020204" pitchFamily="34" charset="0"/>
                <a:ea typeface="a큐브G" panose="02020600000000000000" pitchFamily="18" charset="-127"/>
              </a:rPr>
              <a:t>“			 ”</a:t>
            </a:r>
            <a:endParaRPr lang="ko-KR" altLang="en-US" sz="7200" dirty="0">
              <a:latin typeface="Britannic Bold" panose="020B0903060703020204" pitchFamily="34" charset="0"/>
              <a:ea typeface="a큐브G" panose="02020600000000000000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EA15024-245E-4D55-BF2B-F7B2768797FA}"/>
              </a:ext>
            </a:extLst>
          </p:cNvPr>
          <p:cNvSpPr txBox="1"/>
          <p:nvPr/>
        </p:nvSpPr>
        <p:spPr>
          <a:xfrm>
            <a:off x="1706997" y="3628457"/>
            <a:ext cx="4015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Britannic Bold" panose="020B0903060703020204" pitchFamily="34" charset="0"/>
                <a:ea typeface="a큐브G" panose="02020600000000000000" pitchFamily="18" charset="-127"/>
              </a:rPr>
              <a:t>“		  ”</a:t>
            </a:r>
            <a:endParaRPr lang="ko-KR" altLang="en-US" sz="7200" dirty="0">
              <a:latin typeface="Britannic Bold" panose="020B0903060703020204" pitchFamily="34" charset="0"/>
              <a:ea typeface="a큐브G" panose="02020600000000000000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F00606-84DA-44BD-AC61-CE8C1313AF99}"/>
              </a:ext>
            </a:extLst>
          </p:cNvPr>
          <p:cNvSpPr txBox="1"/>
          <p:nvPr/>
        </p:nvSpPr>
        <p:spPr>
          <a:xfrm>
            <a:off x="6875590" y="802674"/>
            <a:ext cx="476107" cy="21544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NEW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297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F97D3F97-E103-490C-9C51-EB9CF93F9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904793"/>
              </p:ext>
            </p:extLst>
          </p:nvPr>
        </p:nvGraphicFramePr>
        <p:xfrm>
          <a:off x="8163363" y="4802496"/>
          <a:ext cx="1737629" cy="2055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7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7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2368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손글씨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느낌으로 삽입 </a:t>
                      </a: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요청드립니다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큰따옴표 크게 보이게 해주세요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교재 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권이 겹쳐진 느낌으로 디자인 </a:t>
                      </a:r>
                      <a:r>
                        <a:rPr lang="ko-KR" altLang="en-US" sz="700" b="0" baseline="0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요청드립니다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9384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2689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642022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65834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943080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68615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103C13-FAC7-4F6E-A223-4BD7DF8DA5EA}"/>
              </a:ext>
            </a:extLst>
          </p:cNvPr>
          <p:cNvSpPr/>
          <p:nvPr/>
        </p:nvSpPr>
        <p:spPr bwMode="auto">
          <a:xfrm>
            <a:off x="5625852" y="838697"/>
            <a:ext cx="2822871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Culmination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1C6FF7-9065-4E81-8C7A-031D245C234E}"/>
              </a:ext>
            </a:extLst>
          </p:cNvPr>
          <p:cNvSpPr/>
          <p:nvPr/>
        </p:nvSpPr>
        <p:spPr bwMode="auto">
          <a:xfrm>
            <a:off x="2134088" y="838697"/>
            <a:ext cx="2813904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영어 </a:t>
            </a:r>
            <a:r>
              <a:rPr kumimoji="0" lang="en-US" altLang="ko-KR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1</a:t>
            </a:r>
            <a:r>
              <a:rPr kumimoji="0" lang="ko-KR" altLang="en-US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등급으로 가는 마지막 열차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827545-7C8E-45DC-9F12-2577A7DC05FA}"/>
              </a:ext>
            </a:extLst>
          </p:cNvPr>
          <p:cNvSpPr txBox="1"/>
          <p:nvPr/>
        </p:nvSpPr>
        <p:spPr>
          <a:xfrm rot="21363473">
            <a:off x="6985968" y="148936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2022</a:t>
            </a:r>
            <a:r>
              <a:rPr lang="ko-KR" altLang="en-US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년 </a:t>
            </a:r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8</a:t>
            </a:r>
            <a:r>
              <a:rPr lang="ko-KR" altLang="en-US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월 오픈</a:t>
            </a:r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dirty="0">
              <a:solidFill>
                <a:schemeClr val="accent1"/>
              </a:solidFill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1FDF8-E74B-4365-A3AF-43E8BF1992D1}"/>
              </a:ext>
            </a:extLst>
          </p:cNvPr>
          <p:cNvSpPr txBox="1"/>
          <p:nvPr/>
        </p:nvSpPr>
        <p:spPr>
          <a:xfrm>
            <a:off x="1563616" y="1990825"/>
            <a:ext cx="4151475" cy="99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9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ko-KR" altLang="en-US" sz="800" b="0" dirty="0"/>
              <a:t>결과를 책임지는 파이널 </a:t>
            </a:r>
            <a:r>
              <a:rPr lang="en-US" altLang="ko-KR" sz="800" dirty="0"/>
              <a:t>6</a:t>
            </a:r>
            <a:r>
              <a:rPr lang="ko-KR" altLang="en-US" sz="800" dirty="0"/>
              <a:t>주</a:t>
            </a:r>
            <a:r>
              <a:rPr lang="ko-KR" altLang="en-US" sz="800" b="0" dirty="0"/>
              <a:t> 대치동 현장 코스</a:t>
            </a:r>
            <a:r>
              <a:rPr lang="en-US" altLang="ko-KR" sz="800" b="0" dirty="0"/>
              <a:t>! </a:t>
            </a:r>
            <a:br>
              <a:rPr lang="en-US" altLang="ko-KR" sz="800" b="0" dirty="0"/>
            </a:br>
            <a:r>
              <a:rPr lang="ko-KR" altLang="en-US" sz="800" b="0" dirty="0">
                <a:highlight>
                  <a:srgbClr val="FFFF00"/>
                </a:highlight>
              </a:rPr>
              <a:t>주간지 </a:t>
            </a:r>
            <a:r>
              <a:rPr lang="en-US" altLang="ko-KR" sz="800" b="0" dirty="0">
                <a:highlight>
                  <a:srgbClr val="FFFF00"/>
                </a:highlight>
              </a:rPr>
              <a:t>6</a:t>
            </a:r>
            <a:r>
              <a:rPr lang="ko-KR" altLang="en-US" sz="800" b="0" dirty="0">
                <a:highlight>
                  <a:srgbClr val="FFFF00"/>
                </a:highlight>
              </a:rPr>
              <a:t>주 분량과 함께 </a:t>
            </a:r>
            <a:r>
              <a:rPr lang="ko-KR" altLang="en-US" sz="800" dirty="0">
                <a:highlight>
                  <a:srgbClr val="FFFF00"/>
                </a:highlight>
              </a:rPr>
              <a:t>수업</a:t>
            </a:r>
            <a:r>
              <a:rPr lang="ko-KR" altLang="en-US" sz="800" b="0" dirty="0">
                <a:highlight>
                  <a:srgbClr val="FFFF00"/>
                </a:highlight>
              </a:rPr>
              <a:t>과 </a:t>
            </a:r>
            <a:r>
              <a:rPr lang="ko-KR" altLang="en-US" sz="800" dirty="0">
                <a:highlight>
                  <a:srgbClr val="FFFF00"/>
                </a:highlight>
              </a:rPr>
              <a:t>체화</a:t>
            </a:r>
            <a:r>
              <a:rPr lang="ko-KR" altLang="en-US" sz="800" b="0" dirty="0">
                <a:highlight>
                  <a:srgbClr val="FFFF00"/>
                </a:highlight>
              </a:rPr>
              <a:t>가 동시에 가능한 프로그램</a:t>
            </a:r>
          </a:p>
          <a:p>
            <a:pPr algn="ctr">
              <a:lnSpc>
                <a:spcPct val="150000"/>
              </a:lnSpc>
              <a:defRPr sz="9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ko-KR" altLang="en-US" sz="800" dirty="0"/>
              <a:t>당연하게 여겼던</a:t>
            </a:r>
            <a:r>
              <a:rPr lang="en-US" altLang="ko-KR" sz="800" dirty="0"/>
              <a:t>, </a:t>
            </a:r>
            <a:r>
              <a:rPr lang="ko-KR" altLang="en-US" sz="800" dirty="0"/>
              <a:t>잊고 있었던 것들이 새롭게 정리되는 파이널</a:t>
            </a:r>
            <a:r>
              <a:rPr lang="en-US" altLang="ko-KR" sz="800" dirty="0"/>
              <a:t>!</a:t>
            </a:r>
          </a:p>
          <a:p>
            <a:pPr algn="ctr">
              <a:lnSpc>
                <a:spcPct val="150000"/>
              </a:lnSpc>
              <a:defRPr sz="900">
                <a:latin typeface="+mj-lt"/>
                <a:ea typeface="+mj-ea"/>
                <a:cs typeface="+mj-cs"/>
                <a:sym typeface="맑은 고딕"/>
              </a:defRPr>
            </a:pPr>
            <a:r>
              <a:rPr lang="ko-KR" altLang="en-US" sz="800" dirty="0"/>
              <a:t>파이널 강의를 온전히 </a:t>
            </a:r>
            <a:r>
              <a:rPr lang="ko-KR" altLang="en-US" sz="800" dirty="0" err="1"/>
              <a:t>체화할</a:t>
            </a:r>
            <a:r>
              <a:rPr lang="ko-KR" altLang="en-US" sz="800" dirty="0"/>
              <a:t> 수 있도록 수업 내용과 </a:t>
            </a:r>
            <a:r>
              <a:rPr lang="ko-KR" altLang="en-US" sz="800" dirty="0" err="1"/>
              <a:t>싱크로율이</a:t>
            </a:r>
            <a:r>
              <a:rPr lang="ko-KR" altLang="en-US" sz="800" dirty="0"/>
              <a:t> 극대화된</a:t>
            </a:r>
          </a:p>
          <a:p>
            <a:pPr algn="ctr">
              <a:lnSpc>
                <a:spcPct val="150000"/>
              </a:lnSpc>
              <a:defRPr sz="900">
                <a:latin typeface="+mj-lt"/>
                <a:ea typeface="+mj-ea"/>
                <a:cs typeface="+mj-cs"/>
                <a:sym typeface="맑은 고딕"/>
              </a:defRPr>
            </a:pPr>
            <a:r>
              <a:rPr lang="ko-KR" altLang="en-US" sz="800" dirty="0"/>
              <a:t>고난도 수능 기출</a:t>
            </a:r>
            <a:r>
              <a:rPr lang="en-US" altLang="ko-KR" sz="800" dirty="0"/>
              <a:t>, </a:t>
            </a:r>
            <a:r>
              <a:rPr lang="ko-KR" altLang="en-US" sz="800" dirty="0"/>
              <a:t>한 단계 어려운 사관학교</a:t>
            </a:r>
            <a:r>
              <a:rPr lang="en-US" altLang="ko-KR" sz="800" dirty="0"/>
              <a:t>, </a:t>
            </a:r>
            <a:r>
              <a:rPr lang="ko-KR" altLang="en-US" sz="800" dirty="0"/>
              <a:t>경찰대 문제까지 복습문제로 다룹니다</a:t>
            </a:r>
            <a:r>
              <a:rPr lang="en-US" altLang="ko-KR" sz="800" dirty="0"/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BBD14A-C9D3-403D-B03C-E3DC5164A347}"/>
              </a:ext>
            </a:extLst>
          </p:cNvPr>
          <p:cNvSpPr txBox="1"/>
          <p:nvPr/>
        </p:nvSpPr>
        <p:spPr>
          <a:xfrm>
            <a:off x="522398" y="780890"/>
            <a:ext cx="1440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파이널</a:t>
            </a:r>
            <a:endParaRPr lang="en-US" altLang="ko-KR" sz="3200" dirty="0">
              <a:solidFill>
                <a:schemeClr val="accent4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200" dirty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+</a:t>
            </a:r>
            <a:r>
              <a:rPr lang="ko-KR" altLang="en-US" sz="3200" dirty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체화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612A4A2-CF09-40C1-ABE5-2AD529E7ED3A}"/>
              </a:ext>
            </a:extLst>
          </p:cNvPr>
          <p:cNvGrpSpPr/>
          <p:nvPr/>
        </p:nvGrpSpPr>
        <p:grpSpPr>
          <a:xfrm>
            <a:off x="5885426" y="1936187"/>
            <a:ext cx="987424" cy="1533715"/>
            <a:chOff x="936180" y="2924846"/>
            <a:chExt cx="1248366" cy="1914797"/>
          </a:xfrm>
        </p:grpSpPr>
        <p:sp>
          <p:nvSpPr>
            <p:cNvPr id="29" name="사다리꼴 28">
              <a:extLst>
                <a:ext uri="{FF2B5EF4-FFF2-40B4-BE49-F238E27FC236}">
                  <a16:creationId xmlns:a16="http://schemas.microsoft.com/office/drawing/2014/main" id="{A6A8939D-763C-4466-AE77-8F41ADDE3251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0" name="사다리꼴 29">
              <a:extLst>
                <a:ext uri="{FF2B5EF4-FFF2-40B4-BE49-F238E27FC236}">
                  <a16:creationId xmlns:a16="http://schemas.microsoft.com/office/drawing/2014/main" id="{2DDEE152-D249-4BF6-BBBC-7803301541CC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BF6660D-FA0B-4436-A690-4634BFE1F685}"/>
              </a:ext>
            </a:extLst>
          </p:cNvPr>
          <p:cNvGrpSpPr/>
          <p:nvPr/>
        </p:nvGrpSpPr>
        <p:grpSpPr>
          <a:xfrm>
            <a:off x="6173458" y="1926560"/>
            <a:ext cx="987424" cy="1533715"/>
            <a:chOff x="936180" y="2924846"/>
            <a:chExt cx="1248366" cy="1914797"/>
          </a:xfrm>
        </p:grpSpPr>
        <p:sp>
          <p:nvSpPr>
            <p:cNvPr id="32" name="사다리꼴 31">
              <a:extLst>
                <a:ext uri="{FF2B5EF4-FFF2-40B4-BE49-F238E27FC236}">
                  <a16:creationId xmlns:a16="http://schemas.microsoft.com/office/drawing/2014/main" id="{18F57A21-0703-491A-97F0-659C360BEBF1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3" name="사다리꼴 32">
              <a:extLst>
                <a:ext uri="{FF2B5EF4-FFF2-40B4-BE49-F238E27FC236}">
                  <a16:creationId xmlns:a16="http://schemas.microsoft.com/office/drawing/2014/main" id="{2FD55B69-B7EC-497D-AB77-B7D4A26A19FB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C72FE02-2E0C-4041-98B9-FA59D2275425}"/>
              </a:ext>
            </a:extLst>
          </p:cNvPr>
          <p:cNvGrpSpPr/>
          <p:nvPr/>
        </p:nvGrpSpPr>
        <p:grpSpPr>
          <a:xfrm>
            <a:off x="6421934" y="1931562"/>
            <a:ext cx="987424" cy="1533715"/>
            <a:chOff x="936180" y="2924846"/>
            <a:chExt cx="1248366" cy="1914797"/>
          </a:xfrm>
        </p:grpSpPr>
        <p:sp>
          <p:nvSpPr>
            <p:cNvPr id="35" name="사다리꼴 34">
              <a:extLst>
                <a:ext uri="{FF2B5EF4-FFF2-40B4-BE49-F238E27FC236}">
                  <a16:creationId xmlns:a16="http://schemas.microsoft.com/office/drawing/2014/main" id="{41A970BD-1F80-4446-A7D8-E8A2C5BE18E5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" name="사다리꼴 35">
              <a:extLst>
                <a:ext uri="{FF2B5EF4-FFF2-40B4-BE49-F238E27FC236}">
                  <a16:creationId xmlns:a16="http://schemas.microsoft.com/office/drawing/2014/main" id="{F766D9C0-E534-4770-9C73-23608F668FB2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DC0060-8301-4AA8-8E13-E2EFA925AB1B}"/>
              </a:ext>
            </a:extLst>
          </p:cNvPr>
          <p:cNvGrpSpPr/>
          <p:nvPr/>
        </p:nvGrpSpPr>
        <p:grpSpPr>
          <a:xfrm>
            <a:off x="6688028" y="1933240"/>
            <a:ext cx="987424" cy="1533715"/>
            <a:chOff x="936180" y="2924846"/>
            <a:chExt cx="1248366" cy="1914797"/>
          </a:xfrm>
        </p:grpSpPr>
        <p:sp>
          <p:nvSpPr>
            <p:cNvPr id="38" name="사다리꼴 37">
              <a:extLst>
                <a:ext uri="{FF2B5EF4-FFF2-40B4-BE49-F238E27FC236}">
                  <a16:creationId xmlns:a16="http://schemas.microsoft.com/office/drawing/2014/main" id="{EF70A19F-29A5-4788-B42A-9D6890B2BB54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9" name="사다리꼴 38">
              <a:extLst>
                <a:ext uri="{FF2B5EF4-FFF2-40B4-BE49-F238E27FC236}">
                  <a16:creationId xmlns:a16="http://schemas.microsoft.com/office/drawing/2014/main" id="{6EC44482-FA9C-40EF-82DA-E0E3AFC4BBB1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AD4A57A-72F3-4979-8FA8-8D4A712D304E}"/>
              </a:ext>
            </a:extLst>
          </p:cNvPr>
          <p:cNvGrpSpPr/>
          <p:nvPr/>
        </p:nvGrpSpPr>
        <p:grpSpPr>
          <a:xfrm>
            <a:off x="6945738" y="1931988"/>
            <a:ext cx="987424" cy="1533715"/>
            <a:chOff x="936180" y="2924846"/>
            <a:chExt cx="1248366" cy="1914797"/>
          </a:xfrm>
        </p:grpSpPr>
        <p:sp>
          <p:nvSpPr>
            <p:cNvPr id="41" name="사다리꼴 40">
              <a:extLst>
                <a:ext uri="{FF2B5EF4-FFF2-40B4-BE49-F238E27FC236}">
                  <a16:creationId xmlns:a16="http://schemas.microsoft.com/office/drawing/2014/main" id="{B2D330C5-0F8D-47A1-BF2A-5763B0113507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2" name="사다리꼴 41">
              <a:extLst>
                <a:ext uri="{FF2B5EF4-FFF2-40B4-BE49-F238E27FC236}">
                  <a16:creationId xmlns:a16="http://schemas.microsoft.com/office/drawing/2014/main" id="{A84747E6-EF01-4D8C-9BD3-97AE9D7FB0A4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6F22FBF-9938-464B-9867-56A9208A92E0}"/>
              </a:ext>
            </a:extLst>
          </p:cNvPr>
          <p:cNvGrpSpPr/>
          <p:nvPr/>
        </p:nvGrpSpPr>
        <p:grpSpPr>
          <a:xfrm>
            <a:off x="7235951" y="1933239"/>
            <a:ext cx="987424" cy="1533715"/>
            <a:chOff x="936180" y="2924846"/>
            <a:chExt cx="1248366" cy="1914797"/>
          </a:xfrm>
        </p:grpSpPr>
        <p:sp>
          <p:nvSpPr>
            <p:cNvPr id="44" name="사다리꼴 43">
              <a:extLst>
                <a:ext uri="{FF2B5EF4-FFF2-40B4-BE49-F238E27FC236}">
                  <a16:creationId xmlns:a16="http://schemas.microsoft.com/office/drawing/2014/main" id="{8121B8C6-B8E9-4EC3-99B1-60E01B7ABF3A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5" name="사다리꼴 44">
              <a:extLst>
                <a:ext uri="{FF2B5EF4-FFF2-40B4-BE49-F238E27FC236}">
                  <a16:creationId xmlns:a16="http://schemas.microsoft.com/office/drawing/2014/main" id="{F777ED7E-458D-4BDE-BE89-E156A687976A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75A6A60-1808-4CA9-AA62-27A30A0AAC63}"/>
              </a:ext>
            </a:extLst>
          </p:cNvPr>
          <p:cNvSpPr txBox="1"/>
          <p:nvPr/>
        </p:nvSpPr>
        <p:spPr>
          <a:xfrm>
            <a:off x="4961549" y="2315384"/>
            <a:ext cx="415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Culmination</a:t>
            </a:r>
            <a:endParaRPr lang="ko-KR" altLang="en-US" sz="36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BDDBEE-6DBD-4D8C-8BFC-AB204DCBB402}"/>
              </a:ext>
            </a:extLst>
          </p:cNvPr>
          <p:cNvSpPr txBox="1"/>
          <p:nvPr/>
        </p:nvSpPr>
        <p:spPr>
          <a:xfrm rot="21179509">
            <a:off x="5742494" y="3032810"/>
            <a:ext cx="415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Coming Soon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BF98ED6-B662-4E0A-854E-164AFA638F05}"/>
              </a:ext>
            </a:extLst>
          </p:cNvPr>
          <p:cNvSpPr/>
          <p:nvPr/>
        </p:nvSpPr>
        <p:spPr bwMode="auto">
          <a:xfrm>
            <a:off x="5576444" y="1984083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7189EE-BC06-42F8-A943-12CC5F2B93E3}"/>
              </a:ext>
            </a:extLst>
          </p:cNvPr>
          <p:cNvSpPr txBox="1"/>
          <p:nvPr/>
        </p:nvSpPr>
        <p:spPr>
          <a:xfrm>
            <a:off x="1849051" y="793682"/>
            <a:ext cx="4015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Britannic Bold" panose="020B0903060703020204" pitchFamily="34" charset="0"/>
                <a:ea typeface="a큐브G" panose="02020600000000000000" pitchFamily="18" charset="-127"/>
              </a:rPr>
              <a:t>“			”</a:t>
            </a:r>
            <a:endParaRPr lang="ko-KR" altLang="en-US" sz="7200" dirty="0">
              <a:latin typeface="Britannic Bold" panose="020B0903060703020204" pitchFamily="34" charset="0"/>
              <a:ea typeface="a큐브G" panose="02020600000000000000" pitchFamily="18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0A9412D-87F1-4C02-BDA5-824611147D98}"/>
              </a:ext>
            </a:extLst>
          </p:cNvPr>
          <p:cNvSpPr/>
          <p:nvPr/>
        </p:nvSpPr>
        <p:spPr bwMode="auto">
          <a:xfrm>
            <a:off x="3289211" y="894124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821EEE-5412-493E-8932-996EFC929348}"/>
              </a:ext>
            </a:extLst>
          </p:cNvPr>
          <p:cNvSpPr txBox="1"/>
          <p:nvPr/>
        </p:nvSpPr>
        <p:spPr>
          <a:xfrm>
            <a:off x="7469701" y="981308"/>
            <a:ext cx="433098" cy="21544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NEW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54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0D7DEC4-0F30-4654-834B-19A366045163}"/>
              </a:ext>
            </a:extLst>
          </p:cNvPr>
          <p:cNvSpPr/>
          <p:nvPr/>
        </p:nvSpPr>
        <p:spPr bwMode="auto">
          <a:xfrm>
            <a:off x="2091830" y="1167936"/>
            <a:ext cx="2669890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전치사는 다 안다고</a:t>
            </a:r>
            <a:endParaRPr kumimoji="0" lang="en-US" altLang="ko-KR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생각했습니다만</a:t>
            </a:r>
            <a:endParaRPr kumimoji="0" lang="en-US" altLang="ko-KR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EE76588-9A79-46FE-954B-164AD61E3188}"/>
              </a:ext>
            </a:extLst>
          </p:cNvPr>
          <p:cNvSpPr/>
          <p:nvPr/>
        </p:nvSpPr>
        <p:spPr bwMode="auto">
          <a:xfrm>
            <a:off x="5385048" y="1149075"/>
            <a:ext cx="2669890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하나의 원리로 열을 관통</a:t>
            </a: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F97D3F97-E103-490C-9C51-EB9CF93F9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916036"/>
              </p:ext>
            </p:extLst>
          </p:nvPr>
        </p:nvGraphicFramePr>
        <p:xfrm>
          <a:off x="6179" y="20491"/>
          <a:ext cx="1737629" cy="1707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7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7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2368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손글씨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느낌으로 삽입 </a:t>
                      </a: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요청드립니다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큰따옴표 크게 보이게 해주세요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baseline="0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교재이미지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3(</a:t>
                      </a:r>
                      <a:r>
                        <a:rPr lang="ko-KR" altLang="en-US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파일 첨부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책형태로 삽입 요청 드립니다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손글씨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느낌으로 삽입 </a:t>
                      </a: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요청드립니다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큰따옴표 크게 보이게 해주세요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9384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교재이미지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4(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파일 첨부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책형태로 삽입 요청 드립니다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26896"/>
                  </a:ext>
                </a:extLst>
              </a:tr>
            </a:tbl>
          </a:graphicData>
        </a:graphic>
      </p:graphicFrame>
      <p:sp>
        <p:nvSpPr>
          <p:cNvPr id="66" name="직사각형 65">
            <a:extLst>
              <a:ext uri="{FF2B5EF4-FFF2-40B4-BE49-F238E27FC236}">
                <a16:creationId xmlns:a16="http://schemas.microsoft.com/office/drawing/2014/main" id="{38BDA849-154C-4A0D-9AE2-9F53AD0F04C6}"/>
              </a:ext>
            </a:extLst>
          </p:cNvPr>
          <p:cNvSpPr/>
          <p:nvPr/>
        </p:nvSpPr>
        <p:spPr bwMode="auto">
          <a:xfrm>
            <a:off x="2065524" y="3830656"/>
            <a:ext cx="2669890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b="1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다의어그램</a:t>
            </a:r>
            <a:endParaRPr kumimoji="0" lang="ko-KR" altLang="en-US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A5BD878-2F3D-40A2-858E-08FCF66CCB57}"/>
              </a:ext>
            </a:extLst>
          </p:cNvPr>
          <p:cNvSpPr/>
          <p:nvPr/>
        </p:nvSpPr>
        <p:spPr bwMode="auto">
          <a:xfrm>
            <a:off x="5363322" y="3816769"/>
            <a:ext cx="2665310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단어의 다중인격</a:t>
            </a:r>
            <a:r>
              <a:rPr kumimoji="0" lang="en-US" altLang="ko-KR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,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dirty="0">
                <a:solidFill>
                  <a:sysClr val="windowText" lastClr="000000"/>
                </a:solidFill>
                <a:latin typeface="+mn-ea"/>
              </a:rPr>
              <a:t>단 한 문장과 사진으로 파헤치다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+mn-ea"/>
              </a:rPr>
              <a:t>.</a:t>
            </a:r>
            <a:endParaRPr kumimoji="0" lang="ko-KR" altLang="en-US" sz="11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1EB8B-471D-4318-BC5A-2A2B4E383F0F}"/>
              </a:ext>
            </a:extLst>
          </p:cNvPr>
          <p:cNvSpPr txBox="1"/>
          <p:nvPr/>
        </p:nvSpPr>
        <p:spPr>
          <a:xfrm>
            <a:off x="4617949" y="4951998"/>
            <a:ext cx="4151475" cy="830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b="1" dirty="0"/>
              <a:t>★</a:t>
            </a:r>
            <a:r>
              <a:rPr lang="ko-KR" altLang="en-US" sz="900" b="1" dirty="0" err="1"/>
              <a:t>대성마이맥</a:t>
            </a:r>
            <a:r>
              <a:rPr lang="ko-KR" altLang="en-US" sz="900" b="1" dirty="0"/>
              <a:t> 최초 다의어 및 동음이의어 </a:t>
            </a:r>
            <a:r>
              <a:rPr lang="ko-KR" altLang="en-US" sz="900" b="1" dirty="0" err="1"/>
              <a:t>어휘책</a:t>
            </a:r>
            <a:r>
              <a:rPr lang="ko-KR" altLang="en-US" sz="900" b="1" dirty="0"/>
              <a:t>★</a:t>
            </a:r>
            <a:endParaRPr lang="en-US" altLang="ko-KR" sz="900" b="1" dirty="0"/>
          </a:p>
          <a:p>
            <a:pPr algn="ctr">
              <a:lnSpc>
                <a:spcPct val="150000"/>
              </a:lnSpc>
            </a:pPr>
            <a:r>
              <a:rPr lang="en-US" altLang="ko-KR" sz="800" dirty="0"/>
              <a:t>10</a:t>
            </a:r>
            <a:r>
              <a:rPr lang="ko-KR" altLang="en-US" sz="800" dirty="0"/>
              <a:t>년에 걸쳐 </a:t>
            </a:r>
            <a:r>
              <a:rPr lang="ko-KR" altLang="en-US" sz="800" dirty="0">
                <a:highlight>
                  <a:srgbClr val="FFFF00"/>
                </a:highlight>
              </a:rPr>
              <a:t>학생들이 어려워하는 기출 </a:t>
            </a:r>
            <a:r>
              <a:rPr lang="ko-KR" altLang="en-US" sz="800" dirty="0" err="1">
                <a:highlight>
                  <a:srgbClr val="FFFF00"/>
                </a:highlight>
              </a:rPr>
              <a:t>최중요</a:t>
            </a:r>
            <a:r>
              <a:rPr lang="ko-KR" altLang="en-US" sz="800" dirty="0">
                <a:highlight>
                  <a:srgbClr val="FFFF00"/>
                </a:highlight>
              </a:rPr>
              <a:t> 다의어</a:t>
            </a:r>
            <a:r>
              <a:rPr lang="ko-KR" altLang="en-US" sz="800" dirty="0"/>
              <a:t>를 </a:t>
            </a:r>
            <a:r>
              <a:rPr lang="ko-KR" altLang="en-US" sz="800" dirty="0" err="1"/>
              <a:t>영수쌤이</a:t>
            </a:r>
            <a:r>
              <a:rPr lang="ko-KR" altLang="en-US" sz="800" dirty="0"/>
              <a:t> 정리했습니다</a:t>
            </a:r>
            <a:r>
              <a:rPr lang="en-US" altLang="ko-KR" sz="800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800" dirty="0"/>
              <a:t>단어가 어떻게 다양한 뜻을 가지게 되었는지 이해하면</a:t>
            </a:r>
            <a:r>
              <a:rPr lang="en-US" altLang="ko-KR" sz="800" dirty="0"/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800" dirty="0"/>
              <a:t>단어 학습 능력이 완전히 달라집니다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15062B-C65F-46D4-82AB-E1C5F3438EA8}"/>
              </a:ext>
            </a:extLst>
          </p:cNvPr>
          <p:cNvSpPr txBox="1"/>
          <p:nvPr/>
        </p:nvSpPr>
        <p:spPr>
          <a:xfrm rot="21363473">
            <a:off x="3565082" y="183586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오픈</a:t>
            </a:r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dirty="0">
              <a:solidFill>
                <a:schemeClr val="accent1"/>
              </a:solidFill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1F56CC-FCE5-456C-B46F-22DF63C13EB8}"/>
              </a:ext>
            </a:extLst>
          </p:cNvPr>
          <p:cNvSpPr txBox="1"/>
          <p:nvPr/>
        </p:nvSpPr>
        <p:spPr>
          <a:xfrm rot="21363473">
            <a:off x="3538776" y="441567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오픈</a:t>
            </a:r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dirty="0">
              <a:solidFill>
                <a:schemeClr val="accent1"/>
              </a:solidFill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68C8C8F-CB42-4CB1-A19E-B05E54AE42B8}"/>
              </a:ext>
            </a:extLst>
          </p:cNvPr>
          <p:cNvSpPr txBox="1"/>
          <p:nvPr/>
        </p:nvSpPr>
        <p:spPr>
          <a:xfrm>
            <a:off x="4767521" y="2417676"/>
            <a:ext cx="4151475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800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altLang="ko-KR" sz="800" dirty="0"/>
              <a:t>[</a:t>
            </a:r>
            <a:r>
              <a:rPr lang="ko-KR" altLang="en-US" sz="800" dirty="0"/>
              <a:t>공무원 </a:t>
            </a:r>
            <a:r>
              <a:rPr lang="ko-KR" altLang="en-US" sz="800" dirty="0" err="1"/>
              <a:t>준비생</a:t>
            </a:r>
            <a:r>
              <a:rPr lang="en-US" altLang="ko-KR" sz="800" dirty="0"/>
              <a:t>, </a:t>
            </a:r>
            <a:r>
              <a:rPr lang="ko-KR" altLang="en-US" sz="800" dirty="0"/>
              <a:t>영어 강사</a:t>
            </a:r>
            <a:r>
              <a:rPr lang="en-US" altLang="ko-KR" sz="800" dirty="0"/>
              <a:t>, </a:t>
            </a:r>
            <a:r>
              <a:rPr lang="ko-KR" altLang="en-US" sz="800" dirty="0"/>
              <a:t>구문 유목민들이 감동하여 수강후기를 남긴 강의</a:t>
            </a:r>
            <a:r>
              <a:rPr lang="en-US" altLang="ko-KR" sz="800" dirty="0"/>
              <a:t>!] </a:t>
            </a:r>
          </a:p>
          <a:p>
            <a:pPr algn="ctr">
              <a:lnSpc>
                <a:spcPct val="150000"/>
              </a:lnSpc>
              <a:defRPr sz="800">
                <a:latin typeface="+mj-lt"/>
                <a:ea typeface="+mj-ea"/>
                <a:cs typeface="+mj-cs"/>
                <a:sym typeface="맑은 고딕"/>
              </a:defRPr>
            </a:pPr>
            <a:r>
              <a:rPr lang="ko-KR" altLang="en-US" sz="800" dirty="0"/>
              <a:t>몇 달</a:t>
            </a:r>
            <a:r>
              <a:rPr lang="en-US" altLang="ko-KR" sz="800" dirty="0"/>
              <a:t>, </a:t>
            </a:r>
            <a:r>
              <a:rPr lang="ko-KR" altLang="en-US" sz="800" dirty="0"/>
              <a:t>몇 년을 공부해도 </a:t>
            </a:r>
            <a:r>
              <a:rPr lang="ko-KR" altLang="en-US" sz="800" dirty="0">
                <a:highlight>
                  <a:srgbClr val="FFFF00"/>
                </a:highlight>
              </a:rPr>
              <a:t>제대로 독해가 안 되었던 이유를 드디어 알게 됩니다</a:t>
            </a:r>
            <a:r>
              <a:rPr lang="en-US" altLang="ko-KR" sz="800" dirty="0"/>
              <a:t>. </a:t>
            </a:r>
          </a:p>
          <a:p>
            <a:pPr algn="ctr">
              <a:lnSpc>
                <a:spcPct val="150000"/>
              </a:lnSpc>
              <a:defRPr sz="800">
                <a:latin typeface="+mj-lt"/>
                <a:ea typeface="+mj-ea"/>
                <a:cs typeface="+mj-cs"/>
                <a:sym typeface="맑은 고딕"/>
              </a:defRPr>
            </a:pPr>
            <a:r>
              <a:rPr lang="ko-KR" altLang="en-US" sz="800" dirty="0"/>
              <a:t>우리말에 없을 뿐더러 여러 뜻을 갖는 전치사를 깔끔하게 정리합니다</a:t>
            </a:r>
            <a:r>
              <a:rPr lang="en-US" altLang="ko-KR" sz="800" dirty="0"/>
              <a:t>. </a:t>
            </a:r>
            <a:br>
              <a:rPr lang="en-US" altLang="ko-KR" sz="800" dirty="0"/>
            </a:br>
            <a:r>
              <a:rPr lang="ko-KR" altLang="en-US" sz="800" dirty="0"/>
              <a:t>최대한 일찍 듣고</a:t>
            </a:r>
            <a:r>
              <a:rPr lang="en-US" altLang="ko-KR" sz="800" dirty="0"/>
              <a:t>, </a:t>
            </a:r>
            <a:r>
              <a:rPr lang="ko-KR" altLang="en-US" sz="800" dirty="0"/>
              <a:t>자주 접하다 보면 실력이 </a:t>
            </a:r>
            <a:r>
              <a:rPr lang="ko-KR" altLang="en-US" sz="800" dirty="0" err="1"/>
              <a:t>일취월장합니다</a:t>
            </a:r>
            <a:r>
              <a:rPr lang="en-US" altLang="ko-KR" sz="800" dirty="0"/>
              <a:t>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61421-884E-484F-A3CB-63B4711E1415}"/>
              </a:ext>
            </a:extLst>
          </p:cNvPr>
          <p:cNvSpPr txBox="1"/>
          <p:nvPr/>
        </p:nvSpPr>
        <p:spPr>
          <a:xfrm>
            <a:off x="8321137" y="1280454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3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9CB40A-0FF9-4C8B-B80C-97EE73909F38}"/>
              </a:ext>
            </a:extLst>
          </p:cNvPr>
          <p:cNvSpPr txBox="1"/>
          <p:nvPr/>
        </p:nvSpPr>
        <p:spPr>
          <a:xfrm>
            <a:off x="5745088" y="260648"/>
            <a:ext cx="396044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선택 </a:t>
            </a:r>
            <a:r>
              <a:rPr lang="en-US" altLang="ko-KR" sz="3200" b="1" dirty="0"/>
              <a:t>STEP</a:t>
            </a:r>
            <a:endParaRPr lang="ko-KR" altLang="en-US" sz="32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CB67F23-4C48-4189-8B82-190DB20757AD}"/>
              </a:ext>
            </a:extLst>
          </p:cNvPr>
          <p:cNvGrpSpPr/>
          <p:nvPr/>
        </p:nvGrpSpPr>
        <p:grpSpPr>
          <a:xfrm>
            <a:off x="3060548" y="2223218"/>
            <a:ext cx="812332" cy="1319527"/>
            <a:chOff x="936180" y="2924846"/>
            <a:chExt cx="1248366" cy="1914797"/>
          </a:xfrm>
        </p:grpSpPr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64335011-90F0-4A78-9683-CE452446B491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1" name="사다리꼴 20">
              <a:extLst>
                <a:ext uri="{FF2B5EF4-FFF2-40B4-BE49-F238E27FC236}">
                  <a16:creationId xmlns:a16="http://schemas.microsoft.com/office/drawing/2014/main" id="{EE721134-C70A-4676-AC39-DDD0EDE32BF4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E750FF-82E4-446C-9C8E-067251FFE4CB}"/>
              </a:ext>
            </a:extLst>
          </p:cNvPr>
          <p:cNvSpPr txBox="1"/>
          <p:nvPr/>
        </p:nvSpPr>
        <p:spPr>
          <a:xfrm>
            <a:off x="2865810" y="2690119"/>
            <a:ext cx="1295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전치사는 다 안다고</a:t>
            </a:r>
            <a:endParaRPr lang="en-US" altLang="ko-KR" sz="800" dirty="0"/>
          </a:p>
          <a:p>
            <a:pPr algn="ctr"/>
            <a:r>
              <a:rPr lang="ko-KR" altLang="en-US" sz="800" dirty="0"/>
              <a:t>생각했습니다만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84B6DAF-260C-4B6C-9CAB-F89AD4E28A5B}"/>
              </a:ext>
            </a:extLst>
          </p:cNvPr>
          <p:cNvGrpSpPr/>
          <p:nvPr/>
        </p:nvGrpSpPr>
        <p:grpSpPr>
          <a:xfrm>
            <a:off x="3034241" y="4978007"/>
            <a:ext cx="812332" cy="1319527"/>
            <a:chOff x="936180" y="2924846"/>
            <a:chExt cx="1248366" cy="1914797"/>
          </a:xfrm>
        </p:grpSpPr>
        <p:sp>
          <p:nvSpPr>
            <p:cNvPr id="24" name="사다리꼴 23">
              <a:extLst>
                <a:ext uri="{FF2B5EF4-FFF2-40B4-BE49-F238E27FC236}">
                  <a16:creationId xmlns:a16="http://schemas.microsoft.com/office/drawing/2014/main" id="{155ECC14-834B-470F-B540-6DACC1631C06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사다리꼴 24">
              <a:extLst>
                <a:ext uri="{FF2B5EF4-FFF2-40B4-BE49-F238E27FC236}">
                  <a16:creationId xmlns:a16="http://schemas.microsoft.com/office/drawing/2014/main" id="{E5D6301F-94FE-42D5-8E5D-B11C2EE03385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0BC186E-757C-41FB-814F-2A92632DC3C3}"/>
              </a:ext>
            </a:extLst>
          </p:cNvPr>
          <p:cNvSpPr txBox="1"/>
          <p:nvPr/>
        </p:nvSpPr>
        <p:spPr>
          <a:xfrm>
            <a:off x="2839503" y="5444908"/>
            <a:ext cx="1295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/>
              <a:t>다의어그램</a:t>
            </a:r>
            <a:endParaRPr lang="ko-KR" altLang="en-US" sz="8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7FF44A4-46C7-4A95-B60D-0B8FAAC86723}"/>
              </a:ext>
            </a:extLst>
          </p:cNvPr>
          <p:cNvSpPr/>
          <p:nvPr/>
        </p:nvSpPr>
        <p:spPr bwMode="auto">
          <a:xfrm>
            <a:off x="2797668" y="2431437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1563C82-97E4-4C04-B5A7-CD4C096A25CB}"/>
              </a:ext>
            </a:extLst>
          </p:cNvPr>
          <p:cNvSpPr/>
          <p:nvPr/>
        </p:nvSpPr>
        <p:spPr bwMode="auto">
          <a:xfrm>
            <a:off x="2731491" y="5364848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805847-1033-4A99-8B66-1D2916552AD5}"/>
              </a:ext>
            </a:extLst>
          </p:cNvPr>
          <p:cNvSpPr txBox="1"/>
          <p:nvPr/>
        </p:nvSpPr>
        <p:spPr>
          <a:xfrm>
            <a:off x="2065524" y="3540322"/>
            <a:ext cx="32932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</a:t>
            </a:r>
            <a:r>
              <a:rPr lang="ko-KR" altLang="en-US" sz="800" dirty="0"/>
              <a:t>전치사만은 기존 강좌와 교재를 </a:t>
            </a:r>
            <a:r>
              <a:rPr lang="en-US" altLang="ko-KR" sz="800" dirty="0"/>
              <a:t>2023</a:t>
            </a:r>
            <a:r>
              <a:rPr lang="ko-KR" altLang="en-US" sz="800" dirty="0"/>
              <a:t>학년도에도 활용합니다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50E3BE-A77D-4492-9CA9-3B568DB1FFB1}"/>
              </a:ext>
            </a:extLst>
          </p:cNvPr>
          <p:cNvSpPr txBox="1"/>
          <p:nvPr/>
        </p:nvSpPr>
        <p:spPr>
          <a:xfrm>
            <a:off x="1780166" y="6388176"/>
            <a:ext cx="32932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</a:t>
            </a:r>
            <a:r>
              <a:rPr lang="ko-KR" altLang="en-US" sz="800" dirty="0"/>
              <a:t>다의어그램은 기존 강좌와 교재를 </a:t>
            </a:r>
            <a:r>
              <a:rPr lang="en-US" altLang="ko-KR" sz="800" dirty="0"/>
              <a:t>2023</a:t>
            </a:r>
            <a:r>
              <a:rPr lang="ko-KR" altLang="en-US" sz="800" dirty="0"/>
              <a:t>학년도에도 활용합니다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5591-6C45-4423-BFB1-9A9EA3AE6D93}"/>
              </a:ext>
            </a:extLst>
          </p:cNvPr>
          <p:cNvSpPr txBox="1"/>
          <p:nvPr/>
        </p:nvSpPr>
        <p:spPr>
          <a:xfrm>
            <a:off x="5169215" y="1162914"/>
            <a:ext cx="4015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Britannic Bold" panose="020B0903060703020204" pitchFamily="34" charset="0"/>
                <a:ea typeface="a큐브G" panose="02020600000000000000" pitchFamily="18" charset="-127"/>
              </a:rPr>
              <a:t>“		  ”</a:t>
            </a:r>
            <a:endParaRPr lang="ko-KR" altLang="en-US" sz="7200" dirty="0">
              <a:latin typeface="Britannic Bold" panose="020B0903060703020204" pitchFamily="34" charset="0"/>
              <a:ea typeface="a큐브G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FF2EFC-3876-4520-BBA4-E45C5CBB6557}"/>
              </a:ext>
            </a:extLst>
          </p:cNvPr>
          <p:cNvSpPr txBox="1"/>
          <p:nvPr/>
        </p:nvSpPr>
        <p:spPr>
          <a:xfrm>
            <a:off x="4835260" y="3810268"/>
            <a:ext cx="4015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Britannic Bold" panose="020B0903060703020204" pitchFamily="34" charset="0"/>
                <a:ea typeface="a큐브G" panose="02020600000000000000" pitchFamily="18" charset="-127"/>
              </a:rPr>
              <a:t>“		    ”</a:t>
            </a:r>
            <a:endParaRPr lang="ko-KR" altLang="en-US" sz="7200" dirty="0">
              <a:latin typeface="Britannic Bold" panose="020B0903060703020204" pitchFamily="34" charset="0"/>
              <a:ea typeface="a큐브G" panose="02020600000000000000" pitchFamily="18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5EF12A1-A401-47AC-BACF-146544ABE226}"/>
              </a:ext>
            </a:extLst>
          </p:cNvPr>
          <p:cNvSpPr/>
          <p:nvPr/>
        </p:nvSpPr>
        <p:spPr bwMode="auto">
          <a:xfrm>
            <a:off x="6642283" y="1153095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DA3262C-842F-4D0C-B0FC-2F5F7F831CE2}"/>
              </a:ext>
            </a:extLst>
          </p:cNvPr>
          <p:cNvSpPr/>
          <p:nvPr/>
        </p:nvSpPr>
        <p:spPr bwMode="auto">
          <a:xfrm>
            <a:off x="6642282" y="3810268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613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38BDA849-154C-4A0D-9AE2-9F53AD0F04C6}"/>
              </a:ext>
            </a:extLst>
          </p:cNvPr>
          <p:cNvSpPr/>
          <p:nvPr/>
        </p:nvSpPr>
        <p:spPr bwMode="auto">
          <a:xfrm>
            <a:off x="1659539" y="390578"/>
            <a:ext cx="2653862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RE:ACT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 err="1">
                <a:solidFill>
                  <a:sysClr val="windowText" lastClr="000000"/>
                </a:solidFill>
                <a:latin typeface="+mn-ea"/>
              </a:rPr>
              <a:t>함축의미추론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+mn-ea"/>
              </a:rPr>
              <a:t>&amp;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+mn-ea"/>
              </a:rPr>
              <a:t>주제제목</a:t>
            </a:r>
            <a:endParaRPr kumimoji="0" lang="ko-KR" altLang="en-US" sz="12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A5BD878-2F3D-40A2-858E-08FCF66CCB57}"/>
              </a:ext>
            </a:extLst>
          </p:cNvPr>
          <p:cNvSpPr/>
          <p:nvPr/>
        </p:nvSpPr>
        <p:spPr bwMode="auto">
          <a:xfrm>
            <a:off x="5036520" y="375915"/>
            <a:ext cx="2653862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방심하면 </a:t>
            </a:r>
            <a:r>
              <a:rPr kumimoji="0" lang="en-US" altLang="ko-KR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89</a:t>
            </a:r>
            <a:r>
              <a:rPr kumimoji="0" lang="ko-KR" altLang="en-US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점</a:t>
            </a:r>
            <a:r>
              <a:rPr kumimoji="0" lang="en-US" altLang="ko-KR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!</a:t>
            </a:r>
            <a:endParaRPr kumimoji="0" lang="ko-KR" altLang="en-US" sz="11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1EB8B-471D-4318-BC5A-2A2B4E383F0F}"/>
              </a:ext>
            </a:extLst>
          </p:cNvPr>
          <p:cNvSpPr txBox="1"/>
          <p:nvPr/>
        </p:nvSpPr>
        <p:spPr>
          <a:xfrm>
            <a:off x="4376935" y="1743360"/>
            <a:ext cx="4151475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21</a:t>
            </a:r>
            <a:r>
              <a:rPr lang="ko-KR" altLang="en-US" sz="800" dirty="0"/>
              <a:t>번 </a:t>
            </a:r>
            <a:r>
              <a:rPr lang="ko-KR" altLang="en-US" sz="800" b="1" dirty="0"/>
              <a:t>함축</a:t>
            </a:r>
            <a:r>
              <a:rPr lang="ko-KR" altLang="en-US" sz="800" dirty="0"/>
              <a:t> </a:t>
            </a:r>
            <a:r>
              <a:rPr lang="en-US" altLang="ko-KR" sz="800" dirty="0"/>
              <a:t>/ 20</a:t>
            </a:r>
            <a:r>
              <a:rPr lang="ko-KR" altLang="en-US" sz="800" dirty="0"/>
              <a:t>번</a:t>
            </a:r>
            <a:r>
              <a:rPr lang="en-US" altLang="ko-KR" sz="800" dirty="0"/>
              <a:t>, 22</a:t>
            </a:r>
            <a:r>
              <a:rPr lang="ko-KR" altLang="en-US" sz="800" dirty="0"/>
              <a:t>번</a:t>
            </a:r>
            <a:r>
              <a:rPr lang="en-US" altLang="ko-KR" sz="800" dirty="0"/>
              <a:t>, 23</a:t>
            </a:r>
            <a:r>
              <a:rPr lang="ko-KR" altLang="en-US" sz="800" dirty="0"/>
              <a:t>번</a:t>
            </a:r>
            <a:r>
              <a:rPr lang="en-US" altLang="ko-KR" sz="800" dirty="0"/>
              <a:t>, 24</a:t>
            </a:r>
            <a:r>
              <a:rPr lang="ko-KR" altLang="en-US" sz="800" dirty="0"/>
              <a:t>번 </a:t>
            </a:r>
            <a:r>
              <a:rPr lang="ko-KR" altLang="en-US" sz="800" b="1" dirty="0"/>
              <a:t>대의파악</a:t>
            </a:r>
            <a:r>
              <a:rPr lang="ko-KR" altLang="en-US" sz="800" dirty="0"/>
              <a:t>을 다루는 문제 풀의 강의</a:t>
            </a:r>
            <a:r>
              <a:rPr lang="en-US" altLang="ko-KR" sz="800" dirty="0"/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800" dirty="0"/>
              <a:t>평가원의 출제 매뉴얼에 기반하여</a:t>
            </a:r>
            <a:endParaRPr lang="en-US" altLang="ko-KR" sz="800" dirty="0"/>
          </a:p>
          <a:p>
            <a:pPr algn="ctr">
              <a:lnSpc>
                <a:spcPct val="150000"/>
              </a:lnSpc>
            </a:pPr>
            <a:r>
              <a:rPr lang="ko-KR" altLang="en-US" sz="800" dirty="0"/>
              <a:t>방심하면 틀리기 쉬운 </a:t>
            </a:r>
            <a:r>
              <a:rPr lang="ko-KR" altLang="en-US" sz="800" dirty="0" err="1">
                <a:highlight>
                  <a:srgbClr val="FFFF00"/>
                </a:highlight>
              </a:rPr>
              <a:t>함축의미추론</a:t>
            </a:r>
            <a:r>
              <a:rPr lang="en-US" altLang="ko-KR" sz="800" dirty="0">
                <a:highlight>
                  <a:srgbClr val="FFFF00"/>
                </a:highlight>
              </a:rPr>
              <a:t>, </a:t>
            </a:r>
            <a:r>
              <a:rPr lang="ko-KR" altLang="en-US" sz="800" dirty="0">
                <a:highlight>
                  <a:srgbClr val="FFFF00"/>
                </a:highlight>
              </a:rPr>
              <a:t>주제제목 풀이법</a:t>
            </a:r>
            <a:r>
              <a:rPr lang="ko-KR" altLang="en-US" sz="800" dirty="0"/>
              <a:t>을 알려줍니다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1F56CC-FCE5-456C-B46F-22DF63C13EB8}"/>
              </a:ext>
            </a:extLst>
          </p:cNvPr>
          <p:cNvSpPr txBox="1"/>
          <p:nvPr/>
        </p:nvSpPr>
        <p:spPr>
          <a:xfrm rot="21363473">
            <a:off x="2586236" y="1070441"/>
            <a:ext cx="243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오픈</a:t>
            </a:r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dirty="0">
              <a:solidFill>
                <a:schemeClr val="accent1"/>
              </a:solidFill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28108E1-FCD1-425B-8CF9-505C0A7E9B93}"/>
              </a:ext>
            </a:extLst>
          </p:cNvPr>
          <p:cNvSpPr/>
          <p:nvPr/>
        </p:nvSpPr>
        <p:spPr bwMode="auto">
          <a:xfrm>
            <a:off x="1596388" y="3538219"/>
            <a:ext cx="2673350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RE:ACT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dirty="0">
                <a:solidFill>
                  <a:sysClr val="windowText" lastClr="000000"/>
                </a:solidFill>
                <a:latin typeface="+mn-ea"/>
              </a:rPr>
              <a:t>빈칸</a:t>
            </a:r>
            <a:endParaRPr kumimoji="0" lang="ko-KR" altLang="en-US" sz="12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41F5E3C-EBE7-4F9B-80C9-035CBD5C0FAF}"/>
              </a:ext>
            </a:extLst>
          </p:cNvPr>
          <p:cNvSpPr/>
          <p:nvPr/>
        </p:nvSpPr>
        <p:spPr bwMode="auto">
          <a:xfrm>
            <a:off x="5047049" y="3518671"/>
            <a:ext cx="2643798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빈칸</a:t>
            </a:r>
            <a:r>
              <a:rPr kumimoji="0" lang="en-US" altLang="ko-KR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, </a:t>
            </a:r>
            <a:r>
              <a:rPr kumimoji="0" lang="ko-KR" altLang="en-US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너도 쉽게 풀 수 있어</a:t>
            </a:r>
            <a:r>
              <a:rPr kumimoji="0" lang="en-US" altLang="ko-KR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!</a:t>
            </a:r>
            <a:endParaRPr kumimoji="0" lang="ko-KR" altLang="en-US" sz="11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ACCE92C-C660-4CCD-B913-CE4574188FB3}"/>
              </a:ext>
            </a:extLst>
          </p:cNvPr>
          <p:cNvSpPr txBox="1"/>
          <p:nvPr/>
        </p:nvSpPr>
        <p:spPr>
          <a:xfrm rot="21363473">
            <a:off x="2444812" y="3983886"/>
            <a:ext cx="2450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오픈</a:t>
            </a:r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dirty="0">
              <a:solidFill>
                <a:schemeClr val="accent1"/>
              </a:solidFill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68C8C8F-CB42-4CB1-A19E-B05E54AE42B8}"/>
              </a:ext>
            </a:extLst>
          </p:cNvPr>
          <p:cNvSpPr txBox="1"/>
          <p:nvPr/>
        </p:nvSpPr>
        <p:spPr>
          <a:xfrm>
            <a:off x="4376935" y="4875047"/>
            <a:ext cx="4151475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/>
              <a:t>틀리는 것이 습관이 되어버린 </a:t>
            </a:r>
            <a:r>
              <a:rPr lang="ko-KR" altLang="en-US" sz="800" b="1" dirty="0"/>
              <a:t>킬러 유형</a:t>
            </a:r>
            <a:r>
              <a:rPr lang="ko-KR" altLang="en-US" sz="800" dirty="0"/>
              <a:t>인 </a:t>
            </a:r>
            <a:r>
              <a:rPr lang="ko-KR" altLang="en-US" sz="800" b="1" dirty="0"/>
              <a:t>빈칸</a:t>
            </a:r>
            <a:r>
              <a:rPr lang="en-US" altLang="ko-KR" sz="800" dirty="0"/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800" dirty="0"/>
              <a:t>세상에서 제일 쉽고 정확하게 </a:t>
            </a:r>
            <a:r>
              <a:rPr lang="ko-KR" altLang="en-US" sz="800" dirty="0" err="1"/>
              <a:t>영수쌤과</a:t>
            </a:r>
            <a:r>
              <a:rPr lang="ko-KR" altLang="en-US" sz="800" dirty="0"/>
              <a:t> 공부합시다</a:t>
            </a:r>
            <a:r>
              <a:rPr lang="en-US" altLang="ko-KR" sz="800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800" dirty="0"/>
              <a:t>주요 기출문제와 동형의 자작문제로 </a:t>
            </a:r>
            <a:r>
              <a:rPr lang="ko-KR" altLang="en-US" sz="800" dirty="0">
                <a:highlight>
                  <a:srgbClr val="FFFF00"/>
                </a:highlight>
              </a:rPr>
              <a:t>빈칸을 완전히 내 것으로</a:t>
            </a:r>
            <a:r>
              <a:rPr lang="ko-KR" altLang="en-US" sz="800" dirty="0"/>
              <a:t> 만듭니다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5AFA9-71C9-41FE-B057-A038206C8FB8}"/>
              </a:ext>
            </a:extLst>
          </p:cNvPr>
          <p:cNvSpPr txBox="1"/>
          <p:nvPr/>
        </p:nvSpPr>
        <p:spPr>
          <a:xfrm>
            <a:off x="8317105" y="445373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심화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3E05421-9CAC-45C4-A537-48A18B8F8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374452"/>
              </p:ext>
            </p:extLst>
          </p:nvPr>
        </p:nvGraphicFramePr>
        <p:xfrm>
          <a:off x="0" y="0"/>
          <a:ext cx="1737629" cy="1707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7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7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2368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손글씨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느낌으로 삽입 </a:t>
                      </a: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요청드립니다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큰따옴표 크게 보이게 해주세요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baseline="0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교재이미지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5(</a:t>
                      </a:r>
                      <a:r>
                        <a:rPr lang="ko-KR" altLang="en-US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파일 첨부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책형태로 삽입 요청 드립니다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손글씨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느낌으로 삽입 </a:t>
                      </a: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요청드립니다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큰따옴표 크게 보이게 해주세요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9384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교재이미지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6(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파일 첨부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책형태로 삽입 요청 드립니다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26896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08BB33A1-4572-46EC-8672-C11397FD7F4E}"/>
              </a:ext>
            </a:extLst>
          </p:cNvPr>
          <p:cNvGrpSpPr/>
          <p:nvPr/>
        </p:nvGrpSpPr>
        <p:grpSpPr>
          <a:xfrm>
            <a:off x="2504728" y="1599045"/>
            <a:ext cx="987424" cy="1533715"/>
            <a:chOff x="936180" y="2924846"/>
            <a:chExt cx="1248366" cy="1914797"/>
          </a:xfrm>
        </p:grpSpPr>
        <p:sp>
          <p:nvSpPr>
            <p:cNvPr id="24" name="사다리꼴 23">
              <a:extLst>
                <a:ext uri="{FF2B5EF4-FFF2-40B4-BE49-F238E27FC236}">
                  <a16:creationId xmlns:a16="http://schemas.microsoft.com/office/drawing/2014/main" id="{BF9F5839-0A5C-4C05-BE9B-0665506E52CB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사다리꼴 24">
              <a:extLst>
                <a:ext uri="{FF2B5EF4-FFF2-40B4-BE49-F238E27FC236}">
                  <a16:creationId xmlns:a16="http://schemas.microsoft.com/office/drawing/2014/main" id="{3E94A4A9-BCBA-4740-A3B7-149707FF2941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1A5F919-7114-498E-AA4B-6E451210E15D}"/>
              </a:ext>
            </a:extLst>
          </p:cNvPr>
          <p:cNvSpPr txBox="1"/>
          <p:nvPr/>
        </p:nvSpPr>
        <p:spPr>
          <a:xfrm>
            <a:off x="2683498" y="2135070"/>
            <a:ext cx="82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/>
              <a:t>RE:ACT</a:t>
            </a:r>
          </a:p>
          <a:p>
            <a:pPr algn="ctr"/>
            <a:r>
              <a:rPr lang="ko-KR" altLang="en-US" sz="800" dirty="0" err="1"/>
              <a:t>함축의미추론</a:t>
            </a:r>
            <a:endParaRPr lang="en-US" altLang="ko-KR" sz="800" dirty="0"/>
          </a:p>
          <a:p>
            <a:pPr algn="ctr"/>
            <a:r>
              <a:rPr lang="en-US" altLang="ko-KR" sz="800" dirty="0"/>
              <a:t>&amp;</a:t>
            </a:r>
            <a:r>
              <a:rPr lang="ko-KR" altLang="en-US" sz="800" dirty="0"/>
              <a:t>주제제목</a:t>
            </a:r>
            <a:endParaRPr lang="en-US" altLang="ko-KR" sz="8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CFCBB4A-7921-45C8-A7DB-DA9A20AD7195}"/>
              </a:ext>
            </a:extLst>
          </p:cNvPr>
          <p:cNvSpPr/>
          <p:nvPr/>
        </p:nvSpPr>
        <p:spPr bwMode="auto">
          <a:xfrm>
            <a:off x="2375683" y="1660167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57CB4E7-3356-4249-9B19-228A8D0DE79D}"/>
              </a:ext>
            </a:extLst>
          </p:cNvPr>
          <p:cNvGrpSpPr/>
          <p:nvPr/>
        </p:nvGrpSpPr>
        <p:grpSpPr>
          <a:xfrm>
            <a:off x="2683498" y="4792288"/>
            <a:ext cx="987424" cy="1533715"/>
            <a:chOff x="936180" y="2924846"/>
            <a:chExt cx="1248366" cy="1914797"/>
          </a:xfrm>
        </p:grpSpPr>
        <p:sp>
          <p:nvSpPr>
            <p:cNvPr id="29" name="사다리꼴 28">
              <a:extLst>
                <a:ext uri="{FF2B5EF4-FFF2-40B4-BE49-F238E27FC236}">
                  <a16:creationId xmlns:a16="http://schemas.microsoft.com/office/drawing/2014/main" id="{91BAFA81-1415-4FF6-9EA6-16011455C209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0" name="사다리꼴 29">
              <a:extLst>
                <a:ext uri="{FF2B5EF4-FFF2-40B4-BE49-F238E27FC236}">
                  <a16:creationId xmlns:a16="http://schemas.microsoft.com/office/drawing/2014/main" id="{E401ECF3-8F82-4610-816E-BAD2597C5E7F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61B028E-22D0-4FBB-8975-9926A43665D8}"/>
              </a:ext>
            </a:extLst>
          </p:cNvPr>
          <p:cNvSpPr txBox="1"/>
          <p:nvPr/>
        </p:nvSpPr>
        <p:spPr>
          <a:xfrm>
            <a:off x="2862268" y="5328313"/>
            <a:ext cx="825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RE:ACT</a:t>
            </a:r>
          </a:p>
          <a:p>
            <a:pPr algn="ctr"/>
            <a:r>
              <a:rPr lang="ko-KR" altLang="en-US" sz="800" dirty="0"/>
              <a:t>빈칸</a:t>
            </a:r>
            <a:endParaRPr lang="en-US" altLang="ko-KR" sz="8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3387BB8-8CAD-4956-A966-D446A97C9B73}"/>
              </a:ext>
            </a:extLst>
          </p:cNvPr>
          <p:cNvSpPr/>
          <p:nvPr/>
        </p:nvSpPr>
        <p:spPr bwMode="auto">
          <a:xfrm>
            <a:off x="2554453" y="4853410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94125B-9342-490B-8559-22C309A05DAF}"/>
              </a:ext>
            </a:extLst>
          </p:cNvPr>
          <p:cNvSpPr txBox="1"/>
          <p:nvPr/>
        </p:nvSpPr>
        <p:spPr>
          <a:xfrm>
            <a:off x="1470091" y="6406542"/>
            <a:ext cx="32932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/>
              <a:t>※ RE:ACT </a:t>
            </a:r>
            <a:r>
              <a:rPr lang="ko-KR" altLang="en-US" sz="800" dirty="0"/>
              <a:t>빈칸은 기존 강좌와 교재를 </a:t>
            </a:r>
            <a:r>
              <a:rPr lang="en-US" altLang="ko-KR" sz="800" dirty="0"/>
              <a:t>2023</a:t>
            </a:r>
            <a:r>
              <a:rPr lang="ko-KR" altLang="en-US" sz="800" dirty="0"/>
              <a:t>학년도에도 활용합니다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A4DEA9-2C92-4198-AB55-6F9785518815}"/>
              </a:ext>
            </a:extLst>
          </p:cNvPr>
          <p:cNvSpPr txBox="1"/>
          <p:nvPr/>
        </p:nvSpPr>
        <p:spPr>
          <a:xfrm>
            <a:off x="963064" y="3178577"/>
            <a:ext cx="46243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RE:</a:t>
            </a:r>
            <a:r>
              <a:rPr lang="en-US" altLang="ko-KR" sz="800"/>
              <a:t>ACT </a:t>
            </a:r>
            <a:r>
              <a:rPr lang="ko-KR" altLang="en-US" sz="800" dirty="0" err="1"/>
              <a:t>함축의미추론</a:t>
            </a:r>
            <a:r>
              <a:rPr lang="en-US" altLang="ko-KR" sz="800" dirty="0"/>
              <a:t>&amp;</a:t>
            </a:r>
            <a:r>
              <a:rPr lang="ko-KR" altLang="en-US" sz="800" dirty="0"/>
              <a:t>주제제목은 기존 강좌와 교재를 </a:t>
            </a:r>
            <a:r>
              <a:rPr lang="en-US" altLang="ko-KR" sz="800" dirty="0"/>
              <a:t>2023</a:t>
            </a:r>
            <a:r>
              <a:rPr lang="ko-KR" altLang="en-US" sz="800" dirty="0"/>
              <a:t>학년도에도 활용합니다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BC00ED-756B-438A-801D-C4848157AEDD}"/>
              </a:ext>
            </a:extLst>
          </p:cNvPr>
          <p:cNvSpPr txBox="1"/>
          <p:nvPr/>
        </p:nvSpPr>
        <p:spPr>
          <a:xfrm>
            <a:off x="5036520" y="357266"/>
            <a:ext cx="4015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Britannic Bold" panose="020B0903060703020204" pitchFamily="34" charset="0"/>
                <a:ea typeface="a큐브G" panose="02020600000000000000" pitchFamily="18" charset="-127"/>
              </a:rPr>
              <a:t>“		 ”</a:t>
            </a:r>
            <a:endParaRPr lang="ko-KR" altLang="en-US" sz="7200" dirty="0">
              <a:latin typeface="Britannic Bold" panose="020B0903060703020204" pitchFamily="34" charset="0"/>
              <a:ea typeface="a큐브G" panose="02020600000000000000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74060A-89D2-45F2-8B09-19EE67950491}"/>
              </a:ext>
            </a:extLst>
          </p:cNvPr>
          <p:cNvSpPr txBox="1"/>
          <p:nvPr/>
        </p:nvSpPr>
        <p:spPr>
          <a:xfrm>
            <a:off x="4763309" y="3585700"/>
            <a:ext cx="4015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Britannic Bold" panose="020B0903060703020204" pitchFamily="34" charset="0"/>
                <a:ea typeface="a큐브G" panose="02020600000000000000" pitchFamily="18" charset="-127"/>
              </a:rPr>
              <a:t>“		   ”</a:t>
            </a:r>
            <a:endParaRPr lang="ko-KR" altLang="en-US" sz="7200" dirty="0">
              <a:latin typeface="Britannic Bold" panose="020B0903060703020204" pitchFamily="34" charset="0"/>
              <a:ea typeface="a큐브G" panose="02020600000000000000" pitchFamily="18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B7B56CD-EEBF-4BA0-B5C4-FE6157219988}"/>
              </a:ext>
            </a:extLst>
          </p:cNvPr>
          <p:cNvSpPr/>
          <p:nvPr/>
        </p:nvSpPr>
        <p:spPr bwMode="auto">
          <a:xfrm>
            <a:off x="6216335" y="521404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EFF0DE1-53CA-4D1E-9AA3-56DE2C8BACA0}"/>
              </a:ext>
            </a:extLst>
          </p:cNvPr>
          <p:cNvSpPr/>
          <p:nvPr/>
        </p:nvSpPr>
        <p:spPr bwMode="auto">
          <a:xfrm>
            <a:off x="6254655" y="3575097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4621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B395FD-00D4-47B0-AB17-710FF4E17F70}"/>
              </a:ext>
            </a:extLst>
          </p:cNvPr>
          <p:cNvSpPr/>
          <p:nvPr/>
        </p:nvSpPr>
        <p:spPr bwMode="auto">
          <a:xfrm>
            <a:off x="1568624" y="404664"/>
            <a:ext cx="2694352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ysClr val="windowText" lastClr="000000"/>
                </a:solidFill>
                <a:latin typeface="+mn-ea"/>
              </a:rPr>
              <a:t>OVERVIEW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순서삽입</a:t>
            </a:r>
            <a:endParaRPr kumimoji="0" lang="ko-KR" altLang="en-US" sz="14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E5225C-52F1-400F-872E-2472E432DF9C}"/>
              </a:ext>
            </a:extLst>
          </p:cNvPr>
          <p:cNvSpPr/>
          <p:nvPr/>
        </p:nvSpPr>
        <p:spPr bwMode="auto">
          <a:xfrm>
            <a:off x="5105496" y="404664"/>
            <a:ext cx="2694353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유기적 독해를</a:t>
            </a:r>
            <a:endParaRPr kumimoji="0" lang="en-US" altLang="ko-KR" sz="1100" kern="0" dirty="0">
              <a:solidFill>
                <a:sysClr val="windowText" lastClr="000000"/>
              </a:solidFill>
              <a:latin typeface="+mn-ea"/>
              <a:ea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dirty="0">
                <a:solidFill>
                  <a:sysClr val="windowText" lastClr="000000"/>
                </a:solidFill>
                <a:latin typeface="+mn-ea"/>
              </a:rPr>
              <a:t>새롭게 정의하다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+mn-ea"/>
              </a:rPr>
              <a:t>.</a:t>
            </a:r>
            <a:endParaRPr kumimoji="0" lang="ko-KR" altLang="en-US" sz="11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BEAB88-488A-4CC6-926D-F7CBF3BEE409}"/>
              </a:ext>
            </a:extLst>
          </p:cNvPr>
          <p:cNvSpPr txBox="1"/>
          <p:nvPr/>
        </p:nvSpPr>
        <p:spPr>
          <a:xfrm>
            <a:off x="4376934" y="1729052"/>
            <a:ext cx="4151475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/>
              <a:t>명시적 시그널이 더 이상 등장하지 않아 점점 어려워지는 </a:t>
            </a:r>
            <a:r>
              <a:rPr lang="en-US" altLang="ko-KR" sz="800" dirty="0">
                <a:highlight>
                  <a:srgbClr val="FFFF00"/>
                </a:highlight>
              </a:rPr>
              <a:t>‘</a:t>
            </a:r>
            <a:r>
              <a:rPr lang="ko-KR" altLang="en-US" sz="800" dirty="0">
                <a:highlight>
                  <a:srgbClr val="FFFF00"/>
                </a:highlight>
              </a:rPr>
              <a:t>요즘</a:t>
            </a:r>
            <a:r>
              <a:rPr lang="en-US" altLang="ko-KR" sz="800" dirty="0">
                <a:highlight>
                  <a:srgbClr val="FFFF00"/>
                </a:highlight>
              </a:rPr>
              <a:t>‘ </a:t>
            </a:r>
            <a:r>
              <a:rPr lang="ko-KR" altLang="en-US" sz="800" dirty="0">
                <a:highlight>
                  <a:srgbClr val="FFFF00"/>
                </a:highlight>
              </a:rPr>
              <a:t>순서 삽입문제</a:t>
            </a:r>
            <a:r>
              <a:rPr lang="ko-KR" altLang="en-US" sz="800" dirty="0"/>
              <a:t> 대해</a:t>
            </a:r>
            <a:endParaRPr lang="en-US" altLang="ko-KR" sz="800" dirty="0"/>
          </a:p>
          <a:p>
            <a:pPr algn="ctr">
              <a:lnSpc>
                <a:spcPct val="150000"/>
              </a:lnSpc>
            </a:pPr>
            <a:r>
              <a:rPr lang="ko-KR" altLang="en-US" sz="800" dirty="0"/>
              <a:t>명확한 행동영역</a:t>
            </a:r>
            <a:r>
              <a:rPr lang="en-US" altLang="ko-KR" sz="800" dirty="0"/>
              <a:t>, </a:t>
            </a:r>
            <a:r>
              <a:rPr lang="ko-KR" altLang="en-US" sz="800" dirty="0"/>
              <a:t>내가 찍은 답은 왜 답이 안 되는지에 대한 논리적 설명</a:t>
            </a:r>
            <a:r>
              <a:rPr lang="en-US" altLang="ko-KR" sz="800" dirty="0"/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800" dirty="0"/>
              <a:t>궁극적으로 </a:t>
            </a:r>
            <a:r>
              <a:rPr lang="ko-KR" altLang="en-US" sz="800" b="1" dirty="0"/>
              <a:t>유기적으로</a:t>
            </a:r>
            <a:r>
              <a:rPr lang="en-US" altLang="ko-KR" sz="800" b="1" dirty="0"/>
              <a:t> </a:t>
            </a:r>
            <a:r>
              <a:rPr lang="ko-KR" altLang="en-US" sz="800" b="1" dirty="0"/>
              <a:t>글 읽는 법</a:t>
            </a:r>
            <a:r>
              <a:rPr lang="ko-KR" altLang="en-US" sz="800" dirty="0"/>
              <a:t>을 배우게 되는 강의입니다</a:t>
            </a:r>
            <a:r>
              <a:rPr lang="en-US" altLang="ko-KR" sz="8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CD9592-4A02-419F-8B12-0D1637A08E40}"/>
              </a:ext>
            </a:extLst>
          </p:cNvPr>
          <p:cNvSpPr txBox="1"/>
          <p:nvPr/>
        </p:nvSpPr>
        <p:spPr>
          <a:xfrm rot="21363473">
            <a:off x="2493703" y="1013178"/>
            <a:ext cx="227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오픈</a:t>
            </a:r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dirty="0">
              <a:solidFill>
                <a:schemeClr val="accent1"/>
              </a:solidFill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795D310-A679-45AD-8C20-1F17DAAB9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228991"/>
              </p:ext>
            </p:extLst>
          </p:nvPr>
        </p:nvGraphicFramePr>
        <p:xfrm>
          <a:off x="4129" y="0"/>
          <a:ext cx="1737629" cy="1707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7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7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2368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손글씨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느낌으로 삽입 </a:t>
                      </a: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요청드립니다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큰따옴표 크게 보이게 해주세요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baseline="0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교재이미지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7(</a:t>
                      </a:r>
                      <a:r>
                        <a:rPr lang="ko-KR" altLang="en-US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파일 첨부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책형태로 삽입 요청 드립니다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손글씨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느낌으로 삽입 </a:t>
                      </a: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요청드립니다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큰따옴표 크게 보이게 해주세요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9384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교재이미지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8(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파일 첨부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책형태로 삽입 요청 드립니다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26896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0FA8DA00-D02A-43CB-A8F9-E569C8FC97C4}"/>
              </a:ext>
            </a:extLst>
          </p:cNvPr>
          <p:cNvGrpSpPr/>
          <p:nvPr/>
        </p:nvGrpSpPr>
        <p:grpSpPr>
          <a:xfrm>
            <a:off x="2504728" y="1599045"/>
            <a:ext cx="987424" cy="1533715"/>
            <a:chOff x="936180" y="2924846"/>
            <a:chExt cx="1248366" cy="1914797"/>
          </a:xfrm>
        </p:grpSpPr>
        <p:sp>
          <p:nvSpPr>
            <p:cNvPr id="23" name="사다리꼴 22">
              <a:extLst>
                <a:ext uri="{FF2B5EF4-FFF2-40B4-BE49-F238E27FC236}">
                  <a16:creationId xmlns:a16="http://schemas.microsoft.com/office/drawing/2014/main" id="{BBEB262C-BFA1-4A4B-8D8B-3136F86D7F05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4" name="사다리꼴 23">
              <a:extLst>
                <a:ext uri="{FF2B5EF4-FFF2-40B4-BE49-F238E27FC236}">
                  <a16:creationId xmlns:a16="http://schemas.microsoft.com/office/drawing/2014/main" id="{B68A108E-8205-4D49-B042-E2F41A33F638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B509C0E-589A-4613-AED3-33A3CB782C48}"/>
              </a:ext>
            </a:extLst>
          </p:cNvPr>
          <p:cNvSpPr txBox="1"/>
          <p:nvPr/>
        </p:nvSpPr>
        <p:spPr>
          <a:xfrm>
            <a:off x="2683498" y="2135070"/>
            <a:ext cx="825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OVERVIEW</a:t>
            </a:r>
          </a:p>
          <a:p>
            <a:pPr algn="ctr"/>
            <a:r>
              <a:rPr lang="ko-KR" altLang="en-US" sz="800" dirty="0" err="1"/>
              <a:t>순서삽입</a:t>
            </a:r>
            <a:endParaRPr lang="en-US" altLang="ko-KR" sz="8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25A637D-D8C1-41EF-9353-20DC142C0B99}"/>
              </a:ext>
            </a:extLst>
          </p:cNvPr>
          <p:cNvSpPr/>
          <p:nvPr/>
        </p:nvSpPr>
        <p:spPr bwMode="auto">
          <a:xfrm>
            <a:off x="2375683" y="1660167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E7475C-8D08-4D70-AA6E-349DF33A4A1F}"/>
              </a:ext>
            </a:extLst>
          </p:cNvPr>
          <p:cNvSpPr/>
          <p:nvPr/>
        </p:nvSpPr>
        <p:spPr bwMode="auto">
          <a:xfrm>
            <a:off x="1533374" y="3483916"/>
            <a:ext cx="2694352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어법을 버리려고 했습니다만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A0011E-2831-434B-8579-7EEA3FB164DA}"/>
              </a:ext>
            </a:extLst>
          </p:cNvPr>
          <p:cNvSpPr/>
          <p:nvPr/>
        </p:nvSpPr>
        <p:spPr bwMode="auto">
          <a:xfrm>
            <a:off x="5070246" y="3483916"/>
            <a:ext cx="2694353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듣기 풀 때 어법을 풀어내는 마법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7C369C-361E-403B-860D-38DA4711E33B}"/>
              </a:ext>
            </a:extLst>
          </p:cNvPr>
          <p:cNvSpPr txBox="1"/>
          <p:nvPr/>
        </p:nvSpPr>
        <p:spPr>
          <a:xfrm rot="21363473">
            <a:off x="2780699" y="4117080"/>
            <a:ext cx="227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오픈</a:t>
            </a:r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dirty="0">
              <a:solidFill>
                <a:schemeClr val="accent1"/>
              </a:solidFill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541FAD6-B97A-4129-85F7-33C7EFFAFAFF}"/>
              </a:ext>
            </a:extLst>
          </p:cNvPr>
          <p:cNvGrpSpPr/>
          <p:nvPr/>
        </p:nvGrpSpPr>
        <p:grpSpPr>
          <a:xfrm>
            <a:off x="2469478" y="4678297"/>
            <a:ext cx="987424" cy="1533715"/>
            <a:chOff x="936180" y="2924846"/>
            <a:chExt cx="1248366" cy="1914797"/>
          </a:xfrm>
        </p:grpSpPr>
        <p:sp>
          <p:nvSpPr>
            <p:cNvPr id="34" name="사다리꼴 33">
              <a:extLst>
                <a:ext uri="{FF2B5EF4-FFF2-40B4-BE49-F238E27FC236}">
                  <a16:creationId xmlns:a16="http://schemas.microsoft.com/office/drawing/2014/main" id="{6ECC9E8C-64DD-4D83-A47E-D968D89B1864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5" name="사다리꼴 34">
              <a:extLst>
                <a:ext uri="{FF2B5EF4-FFF2-40B4-BE49-F238E27FC236}">
                  <a16:creationId xmlns:a16="http://schemas.microsoft.com/office/drawing/2014/main" id="{95CF2CC9-DC9F-4495-BE73-60B15D15496C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51CD4D-7B6E-4D64-ADA5-F7CEA496C106}"/>
              </a:ext>
            </a:extLst>
          </p:cNvPr>
          <p:cNvSpPr txBox="1"/>
          <p:nvPr/>
        </p:nvSpPr>
        <p:spPr>
          <a:xfrm>
            <a:off x="2648248" y="5214322"/>
            <a:ext cx="8259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어법만</a:t>
            </a:r>
            <a:endParaRPr lang="en-US" altLang="ko-KR" sz="8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1863C96-8AFA-4E33-AA12-90A941544938}"/>
              </a:ext>
            </a:extLst>
          </p:cNvPr>
          <p:cNvSpPr/>
          <p:nvPr/>
        </p:nvSpPr>
        <p:spPr bwMode="auto">
          <a:xfrm>
            <a:off x="2340433" y="4739419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37A267-0FC6-4E01-A607-AC368A30FB3B}"/>
              </a:ext>
            </a:extLst>
          </p:cNvPr>
          <p:cNvSpPr txBox="1"/>
          <p:nvPr/>
        </p:nvSpPr>
        <p:spPr>
          <a:xfrm>
            <a:off x="4388641" y="4677956"/>
            <a:ext cx="4151475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10</a:t>
            </a:r>
            <a:r>
              <a:rPr lang="ko-KR" altLang="en-US" sz="800" dirty="0"/>
              <a:t>개년 수능 어법에 대한 과학적 분석을 기반으로</a:t>
            </a:r>
            <a:endParaRPr lang="en-US" altLang="ko-KR" sz="800" dirty="0"/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highlight>
                  <a:srgbClr val="FFFF00"/>
                </a:highlight>
              </a:rPr>
              <a:t>시험에 나오는 어법</a:t>
            </a:r>
            <a:r>
              <a:rPr lang="ko-KR" altLang="en-US" sz="800" dirty="0"/>
              <a:t>만을 정조준</a:t>
            </a:r>
            <a:r>
              <a:rPr lang="en-US" altLang="ko-KR" sz="800" dirty="0"/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800" dirty="0"/>
              <a:t>어디서도 본 적 없는 극 실전적이고 적용이 쉬운 수능 어법 풀이법을 배우게 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DD8C0B-5A80-4A4C-9E63-E74107D4BDBB}"/>
              </a:ext>
            </a:extLst>
          </p:cNvPr>
          <p:cNvSpPr txBox="1"/>
          <p:nvPr/>
        </p:nvSpPr>
        <p:spPr>
          <a:xfrm>
            <a:off x="1470091" y="6406542"/>
            <a:ext cx="32932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</a:t>
            </a:r>
            <a:r>
              <a:rPr lang="ko-KR" altLang="en-US" sz="800" dirty="0"/>
              <a:t>어법만은 기존 강좌와 교재를 </a:t>
            </a:r>
            <a:r>
              <a:rPr lang="en-US" altLang="ko-KR" sz="800" dirty="0"/>
              <a:t>2023</a:t>
            </a:r>
            <a:r>
              <a:rPr lang="ko-KR" altLang="en-US" sz="800" dirty="0"/>
              <a:t>학년도에도 활용합니다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140B50-A070-4E1C-B429-63AD65CE017D}"/>
              </a:ext>
            </a:extLst>
          </p:cNvPr>
          <p:cNvSpPr txBox="1"/>
          <p:nvPr/>
        </p:nvSpPr>
        <p:spPr>
          <a:xfrm>
            <a:off x="1161823" y="3150296"/>
            <a:ext cx="39956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/>
              <a:t>※ OVERVIEW  </a:t>
            </a:r>
            <a:r>
              <a:rPr lang="ko-KR" altLang="en-US" sz="800" dirty="0" err="1"/>
              <a:t>순서삽입은</a:t>
            </a:r>
            <a:r>
              <a:rPr lang="ko-KR" altLang="en-US" sz="800" dirty="0"/>
              <a:t> 기존 강좌와 교재를 </a:t>
            </a:r>
            <a:r>
              <a:rPr lang="en-US" altLang="ko-KR" sz="800" dirty="0"/>
              <a:t>2023</a:t>
            </a:r>
            <a:r>
              <a:rPr lang="ko-KR" altLang="en-US" sz="800" dirty="0"/>
              <a:t>학년도에도 활용합니다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1ADB20-BF66-43A7-A802-47CED576840A}"/>
              </a:ext>
            </a:extLst>
          </p:cNvPr>
          <p:cNvSpPr txBox="1"/>
          <p:nvPr/>
        </p:nvSpPr>
        <p:spPr>
          <a:xfrm>
            <a:off x="5036520" y="357266"/>
            <a:ext cx="4015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Britannic Bold" panose="020B0903060703020204" pitchFamily="34" charset="0"/>
                <a:ea typeface="a큐브G" panose="02020600000000000000" pitchFamily="18" charset="-127"/>
              </a:rPr>
              <a:t>“		 ”</a:t>
            </a:r>
            <a:endParaRPr lang="ko-KR" altLang="en-US" sz="7200" dirty="0">
              <a:latin typeface="Britannic Bold" panose="020B0903060703020204" pitchFamily="34" charset="0"/>
              <a:ea typeface="a큐브G" panose="02020600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529539-6855-45D1-8CDD-F80589C8ED01}"/>
              </a:ext>
            </a:extLst>
          </p:cNvPr>
          <p:cNvSpPr txBox="1"/>
          <p:nvPr/>
        </p:nvSpPr>
        <p:spPr>
          <a:xfrm>
            <a:off x="4611956" y="3480600"/>
            <a:ext cx="4015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Britannic Bold" panose="020B0903060703020204" pitchFamily="34" charset="0"/>
                <a:ea typeface="a큐브G" panose="02020600000000000000" pitchFamily="18" charset="-127"/>
              </a:rPr>
              <a:t>“		    ”</a:t>
            </a:r>
            <a:endParaRPr lang="ko-KR" altLang="en-US" sz="7200" dirty="0">
              <a:latin typeface="Britannic Bold" panose="020B0903060703020204" pitchFamily="34" charset="0"/>
              <a:ea typeface="a큐브G" panose="02020600000000000000" pitchFamily="18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C79D8D2-EB9C-4B38-BDDB-2B118005F194}"/>
              </a:ext>
            </a:extLst>
          </p:cNvPr>
          <p:cNvSpPr/>
          <p:nvPr/>
        </p:nvSpPr>
        <p:spPr bwMode="auto">
          <a:xfrm>
            <a:off x="6396577" y="464561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0E3B845-E16F-468F-BE8F-FE98EB74566D}"/>
              </a:ext>
            </a:extLst>
          </p:cNvPr>
          <p:cNvSpPr/>
          <p:nvPr/>
        </p:nvSpPr>
        <p:spPr bwMode="auto">
          <a:xfrm>
            <a:off x="6309410" y="3548951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3757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5FE0D9-6ACD-4F42-966E-E7950903E9A5}"/>
              </a:ext>
            </a:extLst>
          </p:cNvPr>
          <p:cNvSpPr txBox="1"/>
          <p:nvPr/>
        </p:nvSpPr>
        <p:spPr>
          <a:xfrm>
            <a:off x="0" y="260648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한 눈에 보는 </a:t>
            </a:r>
            <a:r>
              <a:rPr lang="en-US" altLang="ko-KR" sz="2400" b="1" dirty="0"/>
              <a:t>2023 </a:t>
            </a:r>
            <a:r>
              <a:rPr lang="ko-KR" altLang="en-US" sz="2400" b="1" dirty="0"/>
              <a:t>이영수 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6D11D4-16C2-4B7D-B4C9-0640DD079521}"/>
              </a:ext>
            </a:extLst>
          </p:cNvPr>
          <p:cNvSpPr/>
          <p:nvPr/>
        </p:nvSpPr>
        <p:spPr bwMode="auto">
          <a:xfrm>
            <a:off x="-222389" y="974454"/>
            <a:ext cx="5106702" cy="4663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schemeClr val="bg1"/>
                </a:solidFill>
                <a:latin typeface="+mn-ea"/>
                <a:ea typeface="+mn-ea"/>
              </a:rPr>
              <a:t>필수 </a:t>
            </a:r>
            <a:r>
              <a:rPr kumimoji="0" lang="en-US" altLang="ko-KR" b="1" kern="0" dirty="0">
                <a:solidFill>
                  <a:schemeClr val="bg1"/>
                </a:solidFill>
                <a:latin typeface="+mn-ea"/>
                <a:ea typeface="+mn-ea"/>
              </a:rPr>
              <a:t>STEP</a:t>
            </a:r>
            <a:endParaRPr kumimoji="0" lang="ko-KR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D8CE24-6A50-4717-9F65-77AB69F8472E}"/>
              </a:ext>
            </a:extLst>
          </p:cNvPr>
          <p:cNvSpPr/>
          <p:nvPr/>
        </p:nvSpPr>
        <p:spPr bwMode="auto">
          <a:xfrm>
            <a:off x="4992002" y="974454"/>
            <a:ext cx="5106702" cy="4663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schemeClr val="bg1"/>
                </a:solidFill>
                <a:latin typeface="+mn-ea"/>
                <a:ea typeface="+mn-ea"/>
              </a:rPr>
              <a:t>선택 </a:t>
            </a:r>
            <a:r>
              <a:rPr kumimoji="0" lang="en-US" altLang="ko-KR" b="1" kern="0" dirty="0">
                <a:solidFill>
                  <a:schemeClr val="bg1"/>
                </a:solidFill>
                <a:latin typeface="+mn-ea"/>
                <a:ea typeface="+mn-ea"/>
              </a:rPr>
              <a:t>STEP</a:t>
            </a:r>
            <a:endParaRPr kumimoji="0" lang="ko-KR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58D26D-46E0-4F66-AC03-5CF41E3EBCEF}"/>
              </a:ext>
            </a:extLst>
          </p:cNvPr>
          <p:cNvGrpSpPr/>
          <p:nvPr/>
        </p:nvGrpSpPr>
        <p:grpSpPr>
          <a:xfrm>
            <a:off x="1523110" y="1962670"/>
            <a:ext cx="2824527" cy="440475"/>
            <a:chOff x="1662670" y="2389291"/>
            <a:chExt cx="2824527" cy="51575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AA39B2-9142-4080-B544-4326D0F64FF2}"/>
                </a:ext>
              </a:extLst>
            </p:cNvPr>
            <p:cNvSpPr/>
            <p:nvPr/>
          </p:nvSpPr>
          <p:spPr bwMode="auto">
            <a:xfrm>
              <a:off x="1662670" y="2389291"/>
              <a:ext cx="2815447" cy="5040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latinLnBrk="0"/>
              <a:endParaRPr lang="ko-KR" altLang="en-US" sz="7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6A8BC8-2B19-4A25-ABF6-3DD2A7981A78}"/>
                </a:ext>
              </a:extLst>
            </p:cNvPr>
            <p:cNvSpPr/>
            <p:nvPr/>
          </p:nvSpPr>
          <p:spPr>
            <a:xfrm>
              <a:off x="1671750" y="2400518"/>
              <a:ext cx="2815447" cy="504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유베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가는 길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</a:t>
              </a:r>
            </a:p>
            <a:p>
              <a:pPr algn="ctr"/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이것만 제대로 하면 </a:t>
              </a:r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등급</a:t>
              </a:r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!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1FD39A-5C62-48CA-9D55-C91ACEF7B555}"/>
              </a:ext>
            </a:extLst>
          </p:cNvPr>
          <p:cNvSpPr/>
          <p:nvPr/>
        </p:nvSpPr>
        <p:spPr bwMode="auto">
          <a:xfrm>
            <a:off x="-222389" y="1945819"/>
            <a:ext cx="1672700" cy="457326"/>
          </a:xfrm>
          <a:prstGeom prst="rect">
            <a:avLst/>
          </a:prstGeom>
          <a:solidFill>
            <a:srgbClr val="FFC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dirty="0">
                <a:solidFill>
                  <a:schemeClr val="bg1"/>
                </a:solidFill>
                <a:latin typeface="+mn-ea"/>
              </a:rPr>
              <a:t>입문</a:t>
            </a:r>
            <a:endParaRPr kumimoji="0" lang="ko-KR" altLang="en-US" sz="20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B20EBC-D339-45BC-B56C-82CB368BA6DC}"/>
              </a:ext>
            </a:extLst>
          </p:cNvPr>
          <p:cNvSpPr/>
          <p:nvPr/>
        </p:nvSpPr>
        <p:spPr bwMode="auto">
          <a:xfrm>
            <a:off x="6765343" y="1508823"/>
            <a:ext cx="2813816" cy="4304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5A068F-B5ED-4555-A0E0-76785ACD5EC5}"/>
              </a:ext>
            </a:extLst>
          </p:cNvPr>
          <p:cNvSpPr/>
          <p:nvPr/>
        </p:nvSpPr>
        <p:spPr>
          <a:xfrm>
            <a:off x="6621162" y="1527711"/>
            <a:ext cx="30789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전치사는 다 안다고 생각했습니다만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하나의 원리로 열을 관통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E0E65D-EF4C-496E-904F-00BC4EEA97FC}"/>
              </a:ext>
            </a:extLst>
          </p:cNvPr>
          <p:cNvSpPr/>
          <p:nvPr/>
        </p:nvSpPr>
        <p:spPr bwMode="auto">
          <a:xfrm>
            <a:off x="4398717" y="1996934"/>
            <a:ext cx="485777" cy="365201"/>
          </a:xfrm>
          <a:prstGeom prst="rect">
            <a:avLst/>
          </a:prstGeom>
          <a:solidFill>
            <a:srgbClr val="FFE593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1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6B3AC7-6080-4583-B9C1-1274C898DE39}"/>
              </a:ext>
            </a:extLst>
          </p:cNvPr>
          <p:cNvSpPr/>
          <p:nvPr/>
        </p:nvSpPr>
        <p:spPr bwMode="auto">
          <a:xfrm>
            <a:off x="9667128" y="1568716"/>
            <a:ext cx="485777" cy="3652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오픈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6AF357-8758-4304-B43E-206E0E846952}"/>
              </a:ext>
            </a:extLst>
          </p:cNvPr>
          <p:cNvSpPr/>
          <p:nvPr/>
        </p:nvSpPr>
        <p:spPr bwMode="auto">
          <a:xfrm>
            <a:off x="6768358" y="1992920"/>
            <a:ext cx="2813816" cy="4304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92062B-ABF9-4E85-9647-7231DC69DD3C}"/>
              </a:ext>
            </a:extLst>
          </p:cNvPr>
          <p:cNvSpPr/>
          <p:nvPr/>
        </p:nvSpPr>
        <p:spPr>
          <a:xfrm>
            <a:off x="6758474" y="2003628"/>
            <a:ext cx="289410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다의어그램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단어의 다중인격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 한 문장과 사진으로 파헤치다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/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CDA425-F40C-4515-BC5D-13A41B5BD169}"/>
              </a:ext>
            </a:extLst>
          </p:cNvPr>
          <p:cNvSpPr/>
          <p:nvPr/>
        </p:nvSpPr>
        <p:spPr bwMode="auto">
          <a:xfrm>
            <a:off x="9661367" y="2065455"/>
            <a:ext cx="485777" cy="3652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오픈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CC3A1E-8D12-4438-8B6B-BB836FBFE6F2}"/>
              </a:ext>
            </a:extLst>
          </p:cNvPr>
          <p:cNvSpPr/>
          <p:nvPr/>
        </p:nvSpPr>
        <p:spPr bwMode="auto">
          <a:xfrm>
            <a:off x="-213202" y="2442964"/>
            <a:ext cx="1672700" cy="91573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dirty="0">
                <a:solidFill>
                  <a:schemeClr val="bg1"/>
                </a:solidFill>
                <a:latin typeface="+mn-ea"/>
              </a:rPr>
              <a:t>기본기</a:t>
            </a:r>
            <a:r>
              <a:rPr lang="en-US" altLang="ko-KR" sz="2000" b="1" kern="0" dirty="0">
                <a:solidFill>
                  <a:schemeClr val="bg1"/>
                </a:solidFill>
                <a:latin typeface="+mn-ea"/>
              </a:rPr>
              <a:t>+</a:t>
            </a:r>
            <a:r>
              <a:rPr lang="ko-KR" altLang="en-US" sz="2000" b="1" kern="0" dirty="0">
                <a:solidFill>
                  <a:schemeClr val="bg1"/>
                </a:solidFill>
                <a:latin typeface="+mn-ea"/>
              </a:rPr>
              <a:t>체화</a:t>
            </a:r>
            <a:endParaRPr kumimoji="0" lang="ko-KR" altLang="en-US" sz="20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0A3953-DBF4-4A7A-AE7F-219D00FA8D4C}"/>
              </a:ext>
            </a:extLst>
          </p:cNvPr>
          <p:cNvSpPr/>
          <p:nvPr/>
        </p:nvSpPr>
        <p:spPr bwMode="auto">
          <a:xfrm>
            <a:off x="1526570" y="2451042"/>
            <a:ext cx="2813815" cy="9245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Foundation</a:t>
            </a: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독해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구문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듣기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어휘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 단위 </a:t>
            </a:r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ALL-in-One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교재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무엇을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어떻게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얼마나 </a:t>
            </a:r>
            <a:r>
              <a:rPr lang="ko-KR" altLang="en-US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공부해야하는지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고민하지 않으셔도 됩니다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믿고 따라오세요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0E09EA-6E15-48B9-BA69-79EBA80BE8FA}"/>
              </a:ext>
            </a:extLst>
          </p:cNvPr>
          <p:cNvSpPr/>
          <p:nvPr/>
        </p:nvSpPr>
        <p:spPr bwMode="auto">
          <a:xfrm>
            <a:off x="1523110" y="3994699"/>
            <a:ext cx="2822139" cy="4304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B059E4-39CA-417A-BC37-9BC747BA10BE}"/>
              </a:ext>
            </a:extLst>
          </p:cNvPr>
          <p:cNvSpPr/>
          <p:nvPr/>
        </p:nvSpPr>
        <p:spPr>
          <a:xfrm>
            <a:off x="1552306" y="3994293"/>
            <a:ext cx="281381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출제자의 핸드북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평가원 선택지 기출 어휘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3260DC-C763-42DA-8F3A-D9AE6049465C}"/>
              </a:ext>
            </a:extLst>
          </p:cNvPr>
          <p:cNvSpPr/>
          <p:nvPr/>
        </p:nvSpPr>
        <p:spPr bwMode="auto">
          <a:xfrm>
            <a:off x="4407767" y="2441004"/>
            <a:ext cx="485777" cy="9454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dirty="0">
                <a:solidFill>
                  <a:sysClr val="windowText" lastClr="000000"/>
                </a:solidFill>
                <a:latin typeface="+mn-ea"/>
              </a:rPr>
              <a:t>1</a:t>
            </a:r>
            <a:r>
              <a:rPr lang="ko-KR" altLang="en-US" sz="1050" b="1" kern="0" dirty="0">
                <a:solidFill>
                  <a:sysClr val="windowText" lastClr="000000"/>
                </a:solidFill>
                <a:latin typeface="+mn-ea"/>
              </a:rPr>
              <a:t>월</a:t>
            </a:r>
            <a:endParaRPr kumimoji="0" lang="ko-KR" altLang="en-US" sz="105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594F71-C606-4892-850D-6DBCE659AA18}"/>
              </a:ext>
            </a:extLst>
          </p:cNvPr>
          <p:cNvSpPr/>
          <p:nvPr/>
        </p:nvSpPr>
        <p:spPr bwMode="auto">
          <a:xfrm>
            <a:off x="-212840" y="3386439"/>
            <a:ext cx="1672700" cy="1038741"/>
          </a:xfrm>
          <a:prstGeom prst="rect">
            <a:avLst/>
          </a:prstGeom>
          <a:solidFill>
            <a:srgbClr val="376092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 b="1" kern="0" dirty="0">
                <a:solidFill>
                  <a:schemeClr val="bg1"/>
                </a:solidFill>
                <a:latin typeface="+mn-ea"/>
                <a:ea typeface="+mn-ea"/>
              </a:rPr>
              <a:t>심화</a:t>
            </a:r>
            <a:r>
              <a:rPr kumimoji="0" lang="en-US" altLang="ko-KR" sz="2000" b="1" kern="0" dirty="0">
                <a:solidFill>
                  <a:schemeClr val="bg1"/>
                </a:solidFill>
                <a:latin typeface="+mn-ea"/>
                <a:ea typeface="+mn-ea"/>
              </a:rPr>
              <a:t>+</a:t>
            </a:r>
            <a:r>
              <a:rPr kumimoji="0" lang="ko-KR" altLang="en-US" sz="2000" b="1" kern="0" dirty="0">
                <a:solidFill>
                  <a:schemeClr val="bg1"/>
                </a:solidFill>
                <a:latin typeface="+mn-ea"/>
                <a:ea typeface="+mn-ea"/>
              </a:rPr>
              <a:t>체화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0811BB-DF6A-4537-96BD-6A7F67AB7B92}"/>
              </a:ext>
            </a:extLst>
          </p:cNvPr>
          <p:cNvSpPr/>
          <p:nvPr/>
        </p:nvSpPr>
        <p:spPr bwMode="auto">
          <a:xfrm>
            <a:off x="1526570" y="3417472"/>
            <a:ext cx="2813816" cy="5474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D2396B-1234-4B7C-BEB4-8C1005C19F17}"/>
              </a:ext>
            </a:extLst>
          </p:cNvPr>
          <p:cNvSpPr/>
          <p:nvPr/>
        </p:nvSpPr>
        <p:spPr bwMode="auto">
          <a:xfrm>
            <a:off x="6779098" y="2936948"/>
            <a:ext cx="2813816" cy="4304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8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892159-3462-4FA3-8007-D9A6F1C56521}"/>
              </a:ext>
            </a:extLst>
          </p:cNvPr>
          <p:cNvSpPr/>
          <p:nvPr/>
        </p:nvSpPr>
        <p:spPr bwMode="auto">
          <a:xfrm>
            <a:off x="6787762" y="3411180"/>
            <a:ext cx="2813816" cy="4304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156993-07E1-4060-A06D-8EEE646A806D}"/>
              </a:ext>
            </a:extLst>
          </p:cNvPr>
          <p:cNvSpPr/>
          <p:nvPr/>
        </p:nvSpPr>
        <p:spPr>
          <a:xfrm>
            <a:off x="1557775" y="3387999"/>
            <a:ext cx="26675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Leaping</a:t>
            </a: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독해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구문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듣기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어휘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 단위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ALL-in-One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주간지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 프로그램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DB0D0C-AF73-46A7-BD10-607232DA38F8}"/>
              </a:ext>
            </a:extLst>
          </p:cNvPr>
          <p:cNvSpPr/>
          <p:nvPr/>
        </p:nvSpPr>
        <p:spPr>
          <a:xfrm>
            <a:off x="6795903" y="2955033"/>
            <a:ext cx="28083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RE:ACT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빈칸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빈칸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너도 쉽게 풀 수 있어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AEFE38-9EEB-4FBC-BF5F-14FEECBB8153}"/>
              </a:ext>
            </a:extLst>
          </p:cNvPr>
          <p:cNvSpPr/>
          <p:nvPr/>
        </p:nvSpPr>
        <p:spPr>
          <a:xfrm>
            <a:off x="6773907" y="3394826"/>
            <a:ext cx="28193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 </a:t>
            </a: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순서삽입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유기적 독해를 새롭게 정의하다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1E88458-CBA9-499C-8075-61280AF3B02C}"/>
              </a:ext>
            </a:extLst>
          </p:cNvPr>
          <p:cNvSpPr/>
          <p:nvPr/>
        </p:nvSpPr>
        <p:spPr bwMode="auto">
          <a:xfrm>
            <a:off x="4398536" y="3400876"/>
            <a:ext cx="485777" cy="547420"/>
          </a:xfrm>
          <a:prstGeom prst="rect">
            <a:avLst/>
          </a:prstGeom>
          <a:solidFill>
            <a:srgbClr val="8EB4E3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dirty="0">
                <a:solidFill>
                  <a:sysClr val="windowText" lastClr="000000"/>
                </a:solidFill>
                <a:latin typeface="+mn-ea"/>
              </a:rPr>
              <a:t>4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월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721608-A61C-467B-9E4F-20F7E5EFCB9E}"/>
              </a:ext>
            </a:extLst>
          </p:cNvPr>
          <p:cNvSpPr/>
          <p:nvPr/>
        </p:nvSpPr>
        <p:spPr bwMode="auto">
          <a:xfrm>
            <a:off x="9653419" y="2971410"/>
            <a:ext cx="485777" cy="3652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오픈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37A99BD-2609-46C8-811D-886C281A51E3}"/>
              </a:ext>
            </a:extLst>
          </p:cNvPr>
          <p:cNvSpPr/>
          <p:nvPr/>
        </p:nvSpPr>
        <p:spPr bwMode="auto">
          <a:xfrm>
            <a:off x="9668092" y="3422865"/>
            <a:ext cx="485777" cy="3652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오픈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26AC36F-03E1-40C8-9B3C-F2517E45F54B}"/>
              </a:ext>
            </a:extLst>
          </p:cNvPr>
          <p:cNvSpPr/>
          <p:nvPr/>
        </p:nvSpPr>
        <p:spPr bwMode="auto">
          <a:xfrm>
            <a:off x="6780363" y="2465102"/>
            <a:ext cx="2813816" cy="4304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8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5BE306-EA22-4067-B0EA-A8F4A95C1DAF}"/>
              </a:ext>
            </a:extLst>
          </p:cNvPr>
          <p:cNvSpPr/>
          <p:nvPr/>
        </p:nvSpPr>
        <p:spPr>
          <a:xfrm>
            <a:off x="6901968" y="2490898"/>
            <a:ext cx="25485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RE:ACT </a:t>
            </a: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함축의미추론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주제제목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방심하면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89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점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A259117-15B5-4FCB-A04F-49EBAEDF5FFF}"/>
              </a:ext>
            </a:extLst>
          </p:cNvPr>
          <p:cNvSpPr/>
          <p:nvPr/>
        </p:nvSpPr>
        <p:spPr bwMode="auto">
          <a:xfrm>
            <a:off x="9660764" y="2507300"/>
            <a:ext cx="485777" cy="3652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오픈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AE8C9EB-E71C-4723-A7BC-689E9AE313AB}"/>
              </a:ext>
            </a:extLst>
          </p:cNvPr>
          <p:cNvSpPr/>
          <p:nvPr/>
        </p:nvSpPr>
        <p:spPr bwMode="auto">
          <a:xfrm>
            <a:off x="1523937" y="1492155"/>
            <a:ext cx="2813816" cy="44583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6E9E360-51CD-4647-A6DB-3807B9036FB2}"/>
              </a:ext>
            </a:extLst>
          </p:cNvPr>
          <p:cNvSpPr/>
          <p:nvPr/>
        </p:nvSpPr>
        <p:spPr>
          <a:xfrm>
            <a:off x="1513434" y="1529262"/>
            <a:ext cx="2775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이영수 기출분석서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시나리오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분석본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명가 스콜라영어 제작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6373C4-E12D-4116-8AA8-B12B16CC9677}"/>
              </a:ext>
            </a:extLst>
          </p:cNvPr>
          <p:cNvSpPr/>
          <p:nvPr/>
        </p:nvSpPr>
        <p:spPr bwMode="auto">
          <a:xfrm>
            <a:off x="4402425" y="1520653"/>
            <a:ext cx="485777" cy="355018"/>
          </a:xfrm>
          <a:prstGeom prst="rect">
            <a:avLst/>
          </a:prstGeom>
          <a:solidFill>
            <a:srgbClr val="E6B9B8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12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월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FAC85C-8A39-4C09-84E3-E0CCB606A4E8}"/>
              </a:ext>
            </a:extLst>
          </p:cNvPr>
          <p:cNvSpPr/>
          <p:nvPr/>
        </p:nvSpPr>
        <p:spPr bwMode="auto">
          <a:xfrm>
            <a:off x="1539257" y="4448370"/>
            <a:ext cx="2813816" cy="598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8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559C04C-6AB1-43AC-A6AB-C3AAE782F3A9}"/>
              </a:ext>
            </a:extLst>
          </p:cNvPr>
          <p:cNvSpPr/>
          <p:nvPr/>
        </p:nvSpPr>
        <p:spPr>
          <a:xfrm>
            <a:off x="1530991" y="4464318"/>
            <a:ext cx="28138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Culmination</a:t>
            </a: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이영수 선생님 커리큘럼의 정점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등급으로 가는 마지막 열차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95E8779-98A2-48B7-8EA8-65D946C38EFA}"/>
              </a:ext>
            </a:extLst>
          </p:cNvPr>
          <p:cNvSpPr/>
          <p:nvPr/>
        </p:nvSpPr>
        <p:spPr bwMode="auto">
          <a:xfrm>
            <a:off x="4422841" y="4446095"/>
            <a:ext cx="485777" cy="5988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8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2DD062-E557-4167-8CBE-A9BD0E20C2FF}"/>
              </a:ext>
            </a:extLst>
          </p:cNvPr>
          <p:cNvSpPr/>
          <p:nvPr/>
        </p:nvSpPr>
        <p:spPr bwMode="auto">
          <a:xfrm>
            <a:off x="-221206" y="4464318"/>
            <a:ext cx="1672700" cy="59886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 b="1" kern="0" dirty="0">
                <a:solidFill>
                  <a:schemeClr val="bg1"/>
                </a:solidFill>
                <a:latin typeface="+mn-ea"/>
                <a:ea typeface="+mn-ea"/>
              </a:rPr>
              <a:t>파이널</a:t>
            </a:r>
            <a:r>
              <a:rPr lang="en-US" altLang="ko-KR" sz="2000" b="1" kern="0" dirty="0">
                <a:solidFill>
                  <a:schemeClr val="bg1"/>
                </a:solidFill>
                <a:latin typeface="+mn-ea"/>
              </a:rPr>
              <a:t>+</a:t>
            </a:r>
            <a:r>
              <a:rPr lang="ko-KR" altLang="en-US" sz="2000" b="1" kern="0" dirty="0">
                <a:solidFill>
                  <a:schemeClr val="bg1"/>
                </a:solidFill>
                <a:latin typeface="+mn-ea"/>
              </a:rPr>
              <a:t>체화</a:t>
            </a:r>
            <a:endParaRPr kumimoji="0" lang="ko-KR" altLang="en-US" sz="20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B864299-A532-4C49-9F26-81099731FDF9}"/>
              </a:ext>
            </a:extLst>
          </p:cNvPr>
          <p:cNvSpPr/>
          <p:nvPr/>
        </p:nvSpPr>
        <p:spPr bwMode="auto">
          <a:xfrm>
            <a:off x="-230491" y="1475304"/>
            <a:ext cx="1672700" cy="445834"/>
          </a:xfrm>
          <a:prstGeom prst="rect">
            <a:avLst/>
          </a:prstGeom>
          <a:solidFill>
            <a:srgbClr val="C0504D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dirty="0">
                <a:solidFill>
                  <a:schemeClr val="bg1"/>
                </a:solidFill>
                <a:latin typeface="+mn-ea"/>
              </a:rPr>
              <a:t>기출분석</a:t>
            </a:r>
            <a:endParaRPr kumimoji="0" lang="ko-KR" altLang="en-US" sz="20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A36767-8E63-4A59-A57D-1BDD224A59FA}"/>
              </a:ext>
            </a:extLst>
          </p:cNvPr>
          <p:cNvSpPr/>
          <p:nvPr/>
        </p:nvSpPr>
        <p:spPr bwMode="auto">
          <a:xfrm>
            <a:off x="4411411" y="3994293"/>
            <a:ext cx="485777" cy="430887"/>
          </a:xfrm>
          <a:prstGeom prst="rect">
            <a:avLst/>
          </a:prstGeom>
          <a:solidFill>
            <a:srgbClr val="8EB4E3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4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월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433DE76-3BB9-4071-A473-A865064981C3}"/>
              </a:ext>
            </a:extLst>
          </p:cNvPr>
          <p:cNvSpPr/>
          <p:nvPr/>
        </p:nvSpPr>
        <p:spPr bwMode="auto">
          <a:xfrm>
            <a:off x="6784939" y="3907424"/>
            <a:ext cx="2813816" cy="4304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E811718-75A7-44B7-81D0-77EFBA71BEB3}"/>
              </a:ext>
            </a:extLst>
          </p:cNvPr>
          <p:cNvSpPr/>
          <p:nvPr/>
        </p:nvSpPr>
        <p:spPr>
          <a:xfrm>
            <a:off x="6771084" y="3891070"/>
            <a:ext cx="28193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어법을 버리려고 했습니다만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듣기 풀 때 어법을 풀어내는 마법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DEC227D-0D28-4EB5-8896-6AAC3A2E4A47}"/>
              </a:ext>
            </a:extLst>
          </p:cNvPr>
          <p:cNvSpPr/>
          <p:nvPr/>
        </p:nvSpPr>
        <p:spPr bwMode="auto">
          <a:xfrm>
            <a:off x="9665269" y="3919109"/>
            <a:ext cx="485777" cy="3652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오픈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EC8646-F25B-4763-81E4-803EE2577A30}"/>
              </a:ext>
            </a:extLst>
          </p:cNvPr>
          <p:cNvSpPr txBox="1"/>
          <p:nvPr/>
        </p:nvSpPr>
        <p:spPr>
          <a:xfrm>
            <a:off x="4351963" y="1965921"/>
            <a:ext cx="485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i="1" dirty="0">
                <a:solidFill>
                  <a:srgbClr val="FF0000"/>
                </a:solidFill>
              </a:rPr>
              <a:t>Live!</a:t>
            </a:r>
            <a:endParaRPr lang="ko-KR" altLang="en-US" sz="900" b="1" i="1" dirty="0">
              <a:solidFill>
                <a:srgbClr val="FF0000"/>
              </a:solidFill>
            </a:endParaRPr>
          </a:p>
        </p:txBody>
      </p:sp>
      <p:sp>
        <p:nvSpPr>
          <p:cNvPr id="47" name="별: 꼭짓점 7개 46">
            <a:extLst>
              <a:ext uri="{FF2B5EF4-FFF2-40B4-BE49-F238E27FC236}">
                <a16:creationId xmlns:a16="http://schemas.microsoft.com/office/drawing/2014/main" id="{3507307C-217D-42BB-B260-F7E4D593B865}"/>
              </a:ext>
            </a:extLst>
          </p:cNvPr>
          <p:cNvSpPr/>
          <p:nvPr/>
        </p:nvSpPr>
        <p:spPr bwMode="auto">
          <a:xfrm>
            <a:off x="1375913" y="1331589"/>
            <a:ext cx="417169" cy="430481"/>
          </a:xfrm>
          <a:prstGeom prst="star7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NEW</a:t>
            </a:r>
            <a:endParaRPr kumimoji="0" lang="ko-KR" altLang="en-US" sz="7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8" name="별: 꼭짓점 7개 47">
            <a:extLst>
              <a:ext uri="{FF2B5EF4-FFF2-40B4-BE49-F238E27FC236}">
                <a16:creationId xmlns:a16="http://schemas.microsoft.com/office/drawing/2014/main" id="{F85D33AB-F7E1-4170-BDA5-1585FA8B127B}"/>
              </a:ext>
            </a:extLst>
          </p:cNvPr>
          <p:cNvSpPr/>
          <p:nvPr/>
        </p:nvSpPr>
        <p:spPr bwMode="auto">
          <a:xfrm>
            <a:off x="1375913" y="1813444"/>
            <a:ext cx="417169" cy="430481"/>
          </a:xfrm>
          <a:prstGeom prst="star7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NEW</a:t>
            </a:r>
            <a:endParaRPr kumimoji="0" lang="ko-KR" altLang="en-US" sz="7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9" name="별: 꼭짓점 7개 48">
            <a:extLst>
              <a:ext uri="{FF2B5EF4-FFF2-40B4-BE49-F238E27FC236}">
                <a16:creationId xmlns:a16="http://schemas.microsoft.com/office/drawing/2014/main" id="{9AC39301-826B-47B4-88A9-DF259572E8A2}"/>
              </a:ext>
            </a:extLst>
          </p:cNvPr>
          <p:cNvSpPr/>
          <p:nvPr/>
        </p:nvSpPr>
        <p:spPr bwMode="auto">
          <a:xfrm>
            <a:off x="1393981" y="2327547"/>
            <a:ext cx="417169" cy="430481"/>
          </a:xfrm>
          <a:prstGeom prst="star7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NEW</a:t>
            </a:r>
            <a:endParaRPr kumimoji="0" lang="ko-KR" altLang="en-US" sz="7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50" name="별: 꼭짓점 7개 49">
            <a:extLst>
              <a:ext uri="{FF2B5EF4-FFF2-40B4-BE49-F238E27FC236}">
                <a16:creationId xmlns:a16="http://schemas.microsoft.com/office/drawing/2014/main" id="{69EB9942-4EC1-402A-A282-DA6515FE416B}"/>
              </a:ext>
            </a:extLst>
          </p:cNvPr>
          <p:cNvSpPr/>
          <p:nvPr/>
        </p:nvSpPr>
        <p:spPr bwMode="auto">
          <a:xfrm>
            <a:off x="1385657" y="3302993"/>
            <a:ext cx="417169" cy="430481"/>
          </a:xfrm>
          <a:prstGeom prst="star7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NEW</a:t>
            </a:r>
            <a:endParaRPr kumimoji="0" lang="ko-KR" altLang="en-US" sz="7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51" name="별: 꼭짓점 7개 50">
            <a:extLst>
              <a:ext uri="{FF2B5EF4-FFF2-40B4-BE49-F238E27FC236}">
                <a16:creationId xmlns:a16="http://schemas.microsoft.com/office/drawing/2014/main" id="{4D046056-42E9-4FB3-A772-7E2F9048EE9E}"/>
              </a:ext>
            </a:extLst>
          </p:cNvPr>
          <p:cNvSpPr/>
          <p:nvPr/>
        </p:nvSpPr>
        <p:spPr bwMode="auto">
          <a:xfrm>
            <a:off x="1387380" y="4364213"/>
            <a:ext cx="417169" cy="430481"/>
          </a:xfrm>
          <a:prstGeom prst="star7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NEW</a:t>
            </a:r>
            <a:endParaRPr kumimoji="0" lang="ko-KR" altLang="en-US" sz="7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8E165EA-0BD5-4A5C-AA78-3742FEDEDD9F}"/>
              </a:ext>
            </a:extLst>
          </p:cNvPr>
          <p:cNvSpPr/>
          <p:nvPr/>
        </p:nvSpPr>
        <p:spPr bwMode="auto">
          <a:xfrm>
            <a:off x="5000141" y="1508612"/>
            <a:ext cx="1672700" cy="92863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dirty="0">
                <a:solidFill>
                  <a:schemeClr val="bg1"/>
                </a:solidFill>
                <a:latin typeface="+mn-ea"/>
              </a:rPr>
              <a:t>기본</a:t>
            </a:r>
            <a:endParaRPr kumimoji="0" lang="ko-KR" altLang="en-US" sz="20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B7C2537-5E08-41FF-8CE6-3BB86D5C9148}"/>
              </a:ext>
            </a:extLst>
          </p:cNvPr>
          <p:cNvSpPr/>
          <p:nvPr/>
        </p:nvSpPr>
        <p:spPr bwMode="auto">
          <a:xfrm>
            <a:off x="5000141" y="2472745"/>
            <a:ext cx="1672700" cy="186516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 b="1" kern="0" dirty="0">
                <a:solidFill>
                  <a:schemeClr val="bg1"/>
                </a:solidFill>
                <a:latin typeface="+mn-ea"/>
                <a:ea typeface="+mn-ea"/>
              </a:rPr>
              <a:t>심화</a:t>
            </a:r>
          </a:p>
        </p:txBody>
      </p:sp>
    </p:spTree>
    <p:extLst>
      <p:ext uri="{BB962C8B-B14F-4D97-AF65-F5344CB8AC3E}">
        <p14:creationId xmlns:p14="http://schemas.microsoft.com/office/powerpoint/2010/main" val="2500556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CD1AB3D-31B7-419B-A367-8D1CDC168604}"/>
              </a:ext>
            </a:extLst>
          </p:cNvPr>
          <p:cNvSpPr/>
          <p:nvPr/>
        </p:nvSpPr>
        <p:spPr bwMode="auto">
          <a:xfrm>
            <a:off x="2999651" y="5461193"/>
            <a:ext cx="4680715" cy="720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개강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알리미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신청하기</a:t>
            </a:r>
          </a:p>
        </p:txBody>
      </p: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C41F9910-8646-43D0-BA77-F6B5C6BE1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730344"/>
              </p:ext>
            </p:extLst>
          </p:nvPr>
        </p:nvGraphicFramePr>
        <p:xfrm>
          <a:off x="8168371" y="0"/>
          <a:ext cx="1737629" cy="4112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7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7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2368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baseline="0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도넛이미지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700" b="0" baseline="0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커피이미지</a:t>
                      </a:r>
                      <a:endParaRPr lang="en-US" altLang="ko-KR" sz="700" b="0" baseline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baseline="0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삐알이미지</a:t>
                      </a:r>
                      <a:endParaRPr lang="en-US" altLang="ko-KR" sz="700" b="0" baseline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 고딕"/>
                          <a:ea typeface="나눔고딕" panose="020D0604000000000000" pitchFamily="50" charset="-127"/>
                        </a:rPr>
                        <a:t>개인정보코드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 고딕"/>
                          <a:ea typeface="나눔고딕" panose="020D0604000000000000" pitchFamily="50" charset="-127"/>
                        </a:rPr>
                        <a:t>: 3502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 고딕"/>
                          <a:ea typeface="나눔고딕" panose="020D0604000000000000" pitchFamily="50" charset="-127"/>
                        </a:rPr>
                        <a:t>Dev; 1130</a:t>
                      </a:r>
                      <a:br>
                        <a:rPr lang="en-US" altLang="ko-KR" sz="700" dirty="0">
                          <a:solidFill>
                            <a:schemeClr val="tx1"/>
                          </a:solidFill>
                          <a:latin typeface="나눔 고딕"/>
                          <a:ea typeface="나눔고딕" panose="020D0604000000000000" pitchFamily="50" charset="-127"/>
                        </a:rPr>
                      </a:br>
                      <a:endParaRPr lang="en-US" altLang="ko-KR" sz="700" dirty="0">
                        <a:solidFill>
                          <a:schemeClr val="tx1"/>
                        </a:solidFill>
                        <a:latin typeface="나눔 고딕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나눔 고딕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 고딕"/>
                          <a:ea typeface="나눔고딕" panose="020D0604000000000000" pitchFamily="50" charset="-127"/>
                        </a:rPr>
                        <a:t>#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 고딕"/>
                          <a:ea typeface="나눔고딕" panose="020D0604000000000000" pitchFamily="50" charset="-127"/>
                        </a:rPr>
                        <a:t>로그인 베이스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나눔 고딕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나눔 고딕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 고딕"/>
                          <a:ea typeface="나눔고딕" panose="020D0604000000000000" pitchFamily="50" charset="-127"/>
                        </a:rPr>
                        <a:t>클릭 시 회원번호에 등록된 번호로 알림 문자 신청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나눔 고딕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나눔 고딕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 고딕"/>
                          <a:ea typeface="나눔고딕" panose="020D0604000000000000" pitchFamily="50" charset="-127"/>
                        </a:rPr>
                        <a:t>-1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 고딕"/>
                          <a:ea typeface="나눔고딕" panose="020D0604000000000000" pitchFamily="50" charset="-127"/>
                        </a:rPr>
                        <a:t>인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 고딕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 고딕"/>
                          <a:ea typeface="나눔고딕" panose="020D0604000000000000" pitchFamily="50" charset="-127"/>
                        </a:rPr>
                        <a:t>회 신청 가능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나눔 고딕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나눔 고딕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나눔 고딕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latin typeface="나눔 고딕"/>
                          <a:ea typeface="나눔고딕" panose="020D0604000000000000" pitchFamily="50" charset="-127"/>
                        </a:rPr>
                        <a:t>알랏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 고딕"/>
                          <a:ea typeface="나눔고딕" panose="020D0604000000000000" pitchFamily="50" charset="-127"/>
                        </a:rPr>
                        <a:t> 내용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나눔 고딕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나눔 고딕"/>
                          <a:ea typeface="나눔고딕" panose="020D0604000000000000" pitchFamily="50" charset="-127"/>
                        </a:rPr>
                        <a:t>개인정보 동의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나눔 고딕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baseline="0" dirty="0" err="1">
                          <a:solidFill>
                            <a:schemeClr val="tx1"/>
                          </a:solidFill>
                          <a:latin typeface="나눔 고딕"/>
                          <a:ea typeface="나눔고딕" panose="020D0604000000000000" pitchFamily="50" charset="-127"/>
                        </a:rPr>
                        <a:t>알럿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나눔 고딕"/>
                          <a:ea typeface="나눔고딕" panose="020D0604000000000000" pitchFamily="50" charset="-127"/>
                        </a:rPr>
                        <a:t> 후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나눔 고딕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나눔 고딕"/>
                          <a:ea typeface="나눔고딕" panose="020D0604000000000000" pitchFamily="50" charset="-127"/>
                        </a:rPr>
                        <a:t>동의 시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나눔 고딕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aseline="0" dirty="0">
                          <a:solidFill>
                            <a:srgbClr val="0070C0"/>
                          </a:solidFill>
                          <a:latin typeface="나눔 고딕"/>
                          <a:ea typeface="나눔고딕" panose="020D0604000000000000" pitchFamily="50" charset="-127"/>
                        </a:rPr>
                        <a:t>알림 </a:t>
                      </a:r>
                      <a:r>
                        <a:rPr lang="ko-KR" altLang="en-US" sz="70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 신청이 완료되었습니다</a:t>
                      </a:r>
                      <a:r>
                        <a:rPr lang="en-US" altLang="ko-KR" sz="70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 문자 신청 후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 문자 신청하기 클릭 시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 알림 문자를 신청하셨습니다</a:t>
                      </a:r>
                      <a:r>
                        <a:rPr lang="en-US" altLang="ko-KR" sz="70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</a:p>
                    <a:p>
                      <a:pPr latinLnBrk="1"/>
                      <a:endParaRPr lang="en-US" altLang="ko-KR" sz="700" b="0" baseline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유의사항 코드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RP00001550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Dev; RP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00000780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9384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2689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642022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65834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943080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686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678F48B-EF43-4F73-8EBD-C5DC1D453488}"/>
              </a:ext>
            </a:extLst>
          </p:cNvPr>
          <p:cNvSpPr txBox="1"/>
          <p:nvPr/>
        </p:nvSpPr>
        <p:spPr>
          <a:xfrm rot="21150865">
            <a:off x="2211951" y="435178"/>
            <a:ext cx="4142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b="1" dirty="0"/>
              <a:t>오늘부터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A2BBC-45D5-4536-8361-2FB9ACB2B8C2}"/>
              </a:ext>
            </a:extLst>
          </p:cNvPr>
          <p:cNvSpPr txBox="1"/>
          <p:nvPr/>
        </p:nvSpPr>
        <p:spPr>
          <a:xfrm rot="21169769">
            <a:off x="2233167" y="700580"/>
            <a:ext cx="47326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 err="1"/>
              <a:t>스콜라이더</a:t>
            </a:r>
            <a:endParaRPr lang="ko-KR" altLang="en-US" sz="66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AB9255-08AC-407C-BC72-32B884A13297}"/>
              </a:ext>
            </a:extLst>
          </p:cNvPr>
          <p:cNvSpPr/>
          <p:nvPr/>
        </p:nvSpPr>
        <p:spPr bwMode="auto">
          <a:xfrm>
            <a:off x="272480" y="2253236"/>
            <a:ext cx="7632848" cy="4195226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CF218-FF51-42A0-B4E8-8B26A79DE76E}"/>
              </a:ext>
            </a:extLst>
          </p:cNvPr>
          <p:cNvSpPr txBox="1"/>
          <p:nvPr/>
        </p:nvSpPr>
        <p:spPr>
          <a:xfrm>
            <a:off x="630688" y="2282578"/>
            <a:ext cx="6984776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스콜라 영어 이영수 선생님의 강좌 개강 소식을 가장 빨리 알고 싶다면</a:t>
            </a:r>
            <a:r>
              <a:rPr lang="en-US" altLang="ko-KR" sz="120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이영수 선생님 강좌 개강 </a:t>
            </a:r>
            <a:r>
              <a:rPr lang="ko-KR" altLang="en-US" sz="1200" dirty="0" err="1"/>
              <a:t>알리미를</a:t>
            </a:r>
            <a:r>
              <a:rPr lang="ko-KR" altLang="en-US" sz="1200" dirty="0"/>
              <a:t> 신청해주세요</a:t>
            </a:r>
            <a:r>
              <a:rPr lang="en-US" altLang="ko-KR" sz="1200" dirty="0"/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개강 </a:t>
            </a:r>
            <a:r>
              <a:rPr lang="ko-KR" altLang="en-US" sz="1200" dirty="0" err="1"/>
              <a:t>알리미를</a:t>
            </a:r>
            <a:r>
              <a:rPr lang="ko-KR" altLang="en-US" sz="1200" dirty="0"/>
              <a:t> 신청한 회원 중 추첨을 통해 열공 지원 선물을 드립니다</a:t>
            </a:r>
            <a:r>
              <a:rPr lang="en-US" altLang="ko-KR" sz="1200" dirty="0"/>
              <a:t>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A3DB5A-87C2-410E-BD61-A2CD3E97F33D}"/>
              </a:ext>
            </a:extLst>
          </p:cNvPr>
          <p:cNvSpPr txBox="1"/>
          <p:nvPr/>
        </p:nvSpPr>
        <p:spPr>
          <a:xfrm>
            <a:off x="2936775" y="3356992"/>
            <a:ext cx="4669143" cy="20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∨ 신청 기간</a:t>
            </a:r>
            <a:r>
              <a:rPr lang="en-US" altLang="ko-KR" sz="1100" dirty="0"/>
              <a:t>: 2021.11.18~2021.12.17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∨ </a:t>
            </a:r>
            <a:r>
              <a:rPr lang="ko-KR" altLang="en-US" sz="1100" dirty="0" err="1"/>
              <a:t>알림일</a:t>
            </a:r>
            <a:r>
              <a:rPr lang="en-US" altLang="ko-KR" sz="1100" dirty="0"/>
              <a:t>: </a:t>
            </a:r>
            <a:r>
              <a:rPr lang="ko-KR" altLang="en-US" sz="1100" dirty="0"/>
              <a:t>이영수 선생님의 각 강좌 개강일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∨ 신청 방법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∨ 신청자 혜택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1. </a:t>
            </a:r>
            <a:r>
              <a:rPr lang="ko-KR" altLang="en-US" sz="1100" dirty="0"/>
              <a:t>이영수 선생님 강좌 개강 시 알림 문자 발송</a:t>
            </a:r>
            <a:r>
              <a:rPr lang="en-US" altLang="ko-KR" sz="1100" dirty="0"/>
              <a:t>(</a:t>
            </a:r>
            <a:r>
              <a:rPr lang="ko-KR" altLang="en-US" sz="1100" dirty="0"/>
              <a:t>참여 인원 전원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 2. </a:t>
            </a:r>
            <a:r>
              <a:rPr lang="ko-KR" altLang="en-US" sz="1100" dirty="0"/>
              <a:t>크리스피크림 도넛</a:t>
            </a:r>
            <a:r>
              <a:rPr lang="en-US" altLang="ko-KR" sz="1100" dirty="0"/>
              <a:t>+</a:t>
            </a:r>
            <a:r>
              <a:rPr lang="ko-KR" altLang="en-US" sz="1100" dirty="0"/>
              <a:t>아메리카노 세트 </a:t>
            </a:r>
            <a:r>
              <a:rPr lang="ko-KR" altLang="en-US" sz="1100" dirty="0" err="1"/>
              <a:t>기프티콘</a:t>
            </a:r>
            <a:r>
              <a:rPr lang="en-US" altLang="ko-KR" sz="1100" dirty="0"/>
              <a:t>(</a:t>
            </a:r>
            <a:r>
              <a:rPr lang="ko-KR" altLang="en-US" sz="1100" dirty="0"/>
              <a:t>추첨 </a:t>
            </a:r>
            <a:r>
              <a:rPr lang="en-US" altLang="ko-KR" sz="1100" dirty="0"/>
              <a:t>100</a:t>
            </a:r>
            <a:r>
              <a:rPr lang="ko-KR" altLang="en-US" sz="1100" dirty="0"/>
              <a:t>명</a:t>
            </a:r>
            <a:r>
              <a:rPr lang="en-US" altLang="ko-KR" sz="1100" dirty="0"/>
              <a:t>)</a:t>
            </a:r>
          </a:p>
        </p:txBody>
      </p:sp>
      <p:pic>
        <p:nvPicPr>
          <p:cNvPr id="25" name="Picture 4" descr="벨 - 무료 음악개 아이콘">
            <a:extLst>
              <a:ext uri="{FF2B5EF4-FFF2-40B4-BE49-F238E27FC236}">
                <a16:creationId xmlns:a16="http://schemas.microsoft.com/office/drawing/2014/main" id="{C47E834F-3651-4FF5-8E65-FEA13747B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468" y="5536677"/>
            <a:ext cx="509708" cy="50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95313A-2599-4860-9639-083627D2FF79}"/>
              </a:ext>
            </a:extLst>
          </p:cNvPr>
          <p:cNvSpPr/>
          <p:nvPr/>
        </p:nvSpPr>
        <p:spPr bwMode="auto">
          <a:xfrm>
            <a:off x="329724" y="3405084"/>
            <a:ext cx="2515007" cy="2904236"/>
          </a:xfrm>
          <a:prstGeom prst="rect">
            <a:avLst/>
          </a:prstGeom>
          <a:noFill/>
          <a:ln w="28575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EBFA31A-06AE-4232-BF6F-0F29652DEA81}"/>
              </a:ext>
            </a:extLst>
          </p:cNvPr>
          <p:cNvSpPr/>
          <p:nvPr/>
        </p:nvSpPr>
        <p:spPr bwMode="auto">
          <a:xfrm>
            <a:off x="414665" y="3292696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800" b="1" kern="0" dirty="0">
                <a:solidFill>
                  <a:schemeClr val="bg1"/>
                </a:solidFill>
                <a:latin typeface="+mn-ea"/>
              </a:rPr>
              <a:t>1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1921FF4-6DE6-45A2-9E31-4909B93E288B}"/>
              </a:ext>
            </a:extLst>
          </p:cNvPr>
          <p:cNvSpPr/>
          <p:nvPr/>
        </p:nvSpPr>
        <p:spPr bwMode="auto">
          <a:xfrm>
            <a:off x="272480" y="6605382"/>
            <a:ext cx="7632848" cy="229283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유의사항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995BB4-FC7F-4D22-9355-616C8BADE036}"/>
              </a:ext>
            </a:extLst>
          </p:cNvPr>
          <p:cNvSpPr txBox="1"/>
          <p:nvPr/>
        </p:nvSpPr>
        <p:spPr>
          <a:xfrm>
            <a:off x="2996119" y="4129857"/>
            <a:ext cx="1309312" cy="430887"/>
          </a:xfrm>
          <a:prstGeom prst="rect">
            <a:avLst/>
          </a:prstGeom>
          <a:solidFill>
            <a:srgbClr val="CCE4E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개강 </a:t>
            </a:r>
            <a:r>
              <a:rPr lang="ko-KR" altLang="en-US" sz="1050" dirty="0" err="1"/>
              <a:t>알리미</a:t>
            </a:r>
            <a:endParaRPr lang="en-US" altLang="ko-KR" sz="1050" dirty="0"/>
          </a:p>
          <a:p>
            <a:pPr algn="ctr"/>
            <a:r>
              <a:rPr lang="ko-KR" altLang="en-US" sz="1050" dirty="0"/>
              <a:t>신청하기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089F2B-C503-4DE6-909B-E4A7E9BA1DB7}"/>
              </a:ext>
            </a:extLst>
          </p:cNvPr>
          <p:cNvSpPr txBox="1"/>
          <p:nvPr/>
        </p:nvSpPr>
        <p:spPr>
          <a:xfrm>
            <a:off x="4583744" y="4122250"/>
            <a:ext cx="1309312" cy="430887"/>
          </a:xfrm>
          <a:prstGeom prst="rect">
            <a:avLst/>
          </a:prstGeom>
          <a:solidFill>
            <a:srgbClr val="CCE4E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알림 문자 받고</a:t>
            </a:r>
            <a:endParaRPr lang="en-US" altLang="ko-KR" sz="1050" dirty="0"/>
          </a:p>
          <a:p>
            <a:pPr algn="ctr"/>
            <a:r>
              <a:rPr lang="ko-KR" altLang="en-US" sz="1050" dirty="0"/>
              <a:t>강좌 수강신청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064E41-8917-483B-8E3D-466471F9B9FE}"/>
              </a:ext>
            </a:extLst>
          </p:cNvPr>
          <p:cNvSpPr txBox="1"/>
          <p:nvPr/>
        </p:nvSpPr>
        <p:spPr>
          <a:xfrm>
            <a:off x="6141687" y="4106363"/>
            <a:ext cx="1309312" cy="430887"/>
          </a:xfrm>
          <a:prstGeom prst="rect">
            <a:avLst/>
          </a:prstGeom>
          <a:solidFill>
            <a:srgbClr val="CCE4E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수능전까지</a:t>
            </a:r>
            <a:endParaRPr lang="en-US" altLang="ko-KR" sz="1050" dirty="0"/>
          </a:p>
          <a:p>
            <a:pPr algn="ctr"/>
            <a:r>
              <a:rPr lang="ko-KR" altLang="en-US" sz="1050" dirty="0" err="1"/>
              <a:t>이영수쌤과</a:t>
            </a:r>
            <a:r>
              <a:rPr lang="ko-KR" altLang="en-US" sz="1050" dirty="0"/>
              <a:t> 열공</a:t>
            </a:r>
            <a:r>
              <a:rPr lang="en-US" altLang="ko-KR" sz="1050" dirty="0"/>
              <a:t>!</a:t>
            </a:r>
            <a:endParaRPr lang="ko-KR" altLang="en-US" sz="1050" dirty="0"/>
          </a:p>
        </p:txBody>
      </p:sp>
      <p:sp>
        <p:nvSpPr>
          <p:cNvPr id="33" name="L 도형 32">
            <a:extLst>
              <a:ext uri="{FF2B5EF4-FFF2-40B4-BE49-F238E27FC236}">
                <a16:creationId xmlns:a16="http://schemas.microsoft.com/office/drawing/2014/main" id="{C31B8E6E-2A69-4591-82A1-787E572CEBEF}"/>
              </a:ext>
            </a:extLst>
          </p:cNvPr>
          <p:cNvSpPr/>
          <p:nvPr/>
        </p:nvSpPr>
        <p:spPr bwMode="auto">
          <a:xfrm rot="13277081">
            <a:off x="4307430" y="4269021"/>
            <a:ext cx="168434" cy="189376"/>
          </a:xfrm>
          <a:prstGeom prst="corner">
            <a:avLst>
              <a:gd name="adj1" fmla="val 18188"/>
              <a:gd name="adj2" fmla="val 19956"/>
            </a:avLst>
          </a:prstGeom>
          <a:solidFill>
            <a:schemeClr val="accent5">
              <a:lumMod val="75000"/>
            </a:schemeClr>
          </a:solidFill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7" name="L 도형 36">
            <a:extLst>
              <a:ext uri="{FF2B5EF4-FFF2-40B4-BE49-F238E27FC236}">
                <a16:creationId xmlns:a16="http://schemas.microsoft.com/office/drawing/2014/main" id="{3E01CD56-575C-4FC3-9743-E3823AF2E38C}"/>
              </a:ext>
            </a:extLst>
          </p:cNvPr>
          <p:cNvSpPr/>
          <p:nvPr/>
        </p:nvSpPr>
        <p:spPr bwMode="auto">
          <a:xfrm rot="13277081">
            <a:off x="5869044" y="4270372"/>
            <a:ext cx="168434" cy="189376"/>
          </a:xfrm>
          <a:prstGeom prst="corner">
            <a:avLst>
              <a:gd name="adj1" fmla="val 18188"/>
              <a:gd name="adj2" fmla="val 19956"/>
            </a:avLst>
          </a:prstGeom>
          <a:solidFill>
            <a:schemeClr val="accent5">
              <a:lumMod val="75000"/>
            </a:schemeClr>
          </a:solidFill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14CD5A-1D50-4550-BD81-40F8E3623341}"/>
              </a:ext>
            </a:extLst>
          </p:cNvPr>
          <p:cNvSpPr txBox="1"/>
          <p:nvPr/>
        </p:nvSpPr>
        <p:spPr>
          <a:xfrm>
            <a:off x="3143862" y="6181273"/>
            <a:ext cx="46174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/>
              <a:t>※ </a:t>
            </a:r>
            <a:r>
              <a:rPr lang="ko-KR" altLang="en-US" sz="700" dirty="0"/>
              <a:t>회원 정보상의 휴대전화번호로 </a:t>
            </a:r>
            <a:r>
              <a:rPr lang="ko-KR" altLang="en-US" sz="700" dirty="0" err="1"/>
              <a:t>발송되오니</a:t>
            </a:r>
            <a:r>
              <a:rPr lang="en-US" altLang="ko-KR" sz="700" dirty="0"/>
              <a:t>, </a:t>
            </a:r>
            <a:r>
              <a:rPr lang="ko-KR" altLang="en-US" sz="700" dirty="0"/>
              <a:t>회원 정보를 꼭 확인해주세요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6C07338-EF9D-4857-841A-A956712A8AC4}"/>
              </a:ext>
            </a:extLst>
          </p:cNvPr>
          <p:cNvSpPr/>
          <p:nvPr/>
        </p:nvSpPr>
        <p:spPr bwMode="auto">
          <a:xfrm>
            <a:off x="5994801" y="5515117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DBDF385-A0BB-4B8A-971C-4C7BF33EA3C6}"/>
              </a:ext>
            </a:extLst>
          </p:cNvPr>
          <p:cNvSpPr/>
          <p:nvPr/>
        </p:nvSpPr>
        <p:spPr bwMode="auto">
          <a:xfrm>
            <a:off x="3512841" y="6525344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800" b="1" kern="0" dirty="0">
                <a:solidFill>
                  <a:schemeClr val="bg1"/>
                </a:solidFill>
                <a:latin typeface="+mn-ea"/>
              </a:rPr>
              <a:t>3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028" name="Picture 4" descr="크리스피크림도넛 크리스피 크림 도넛 오리지널 글레이즈드">
            <a:extLst>
              <a:ext uri="{FF2B5EF4-FFF2-40B4-BE49-F238E27FC236}">
                <a16:creationId xmlns:a16="http://schemas.microsoft.com/office/drawing/2014/main" id="{F9C086F8-9C7C-4548-8906-2CBBCB97A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875" b="74375" l="13125" r="85156">
                        <a14:foregroundMark x1="18906" y1="45156" x2="19375" y2="45000"/>
                        <a14:foregroundMark x1="18125" y1="47188" x2="17969" y2="57813"/>
                        <a14:foregroundMark x1="17969" y1="57813" x2="20156" y2="61406"/>
                        <a14:foregroundMark x1="44063" y1="74375" x2="57344" y2="73750"/>
                        <a14:foregroundMark x1="81406" y1="45000" x2="79844" y2="59219"/>
                        <a14:foregroundMark x1="79844" y1="59219" x2="78594" y2="61406"/>
                        <a14:foregroundMark x1="83281" y1="46563" x2="82656" y2="61094"/>
                        <a14:foregroundMark x1="37656" y1="32656" x2="55469" y2="31875"/>
                        <a14:foregroundMark x1="55469" y1="31875" x2="59375" y2="32969"/>
                        <a14:foregroundMark x1="27031" y1="36406" x2="15937" y2="48125"/>
                        <a14:foregroundMark x1="15937" y1="48125" x2="13281" y2="57656"/>
                        <a14:foregroundMark x1="13281" y1="57656" x2="19063" y2="60156"/>
                        <a14:foregroundMark x1="85156" y1="58906" x2="80000" y2="66719"/>
                        <a14:foregroundMark x1="80000" y1="66719" x2="80156" y2="6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54" t="28138" r="11835" b="21047"/>
          <a:stretch/>
        </p:blipFill>
        <p:spPr bwMode="auto">
          <a:xfrm>
            <a:off x="474603" y="4118409"/>
            <a:ext cx="1459219" cy="101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99E1E5-B400-4CCF-B08F-60EC48568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12" b="96235" l="10000" r="90400">
                        <a14:foregroundMark x1="34600" y1="33882" x2="61400" y2="46353"/>
                        <a14:foregroundMark x1="32200" y1="79294" x2="63600" y2="86588"/>
                        <a14:foregroundMark x1="83000" y1="32235" x2="90400" y2="44941"/>
                        <a14:foregroundMark x1="90400" y1="44941" x2="80200" y2="66118"/>
                        <a14:foregroundMark x1="33800" y1="10588" x2="44400" y2="8471"/>
                        <a14:foregroundMark x1="44400" y1="8471" x2="61400" y2="9412"/>
                        <a14:foregroundMark x1="61400" y1="9412" x2="69200" y2="22353"/>
                        <a14:foregroundMark x1="69200" y1="22353" x2="69400" y2="23765"/>
                        <a14:foregroundMark x1="23600" y1="12706" x2="19040" y2="26118"/>
                        <a14:foregroundMark x1="21755" y1="79340" x2="21800" y2="79765"/>
                        <a14:foregroundMark x1="20725" y1="69647" x2="20748" y2="69861"/>
                        <a14:foregroundMark x1="20662" y1="69057" x2="20725" y2="69647"/>
                        <a14:foregroundMark x1="21800" y1="79765" x2="53800" y2="91059"/>
                        <a14:foregroundMark x1="64567" y1="92736" x2="37000" y2="96235"/>
                        <a14:foregroundMark x1="37000" y1="96235" x2="23800" y2="91059"/>
                        <a14:foregroundMark x1="23800" y1="91059" x2="21604" y2="84146"/>
                        <a14:foregroundMark x1="20408" y1="26118" x2="21200" y2="16000"/>
                        <a14:foregroundMark x1="17037" y1="69169" x2="17058" y2="68900"/>
                        <a14:foregroundMark x1="65481" y1="92244" x2="73600" y2="80471"/>
                        <a14:foregroundMark x1="73600" y1="80471" x2="72400" y2="72941"/>
                        <a14:foregroundMark x1="22115" y1="84221" x2="24200" y2="90353"/>
                        <a14:foregroundMark x1="21386" y1="84114" x2="25200" y2="91294"/>
                        <a14:foregroundMark x1="19839" y1="83888" x2="21600" y2="90824"/>
                        <a14:foregroundMark x1="21600" y1="90824" x2="28200" y2="93412"/>
                        <a14:foregroundMark x1="31000" y1="25412" x2="30200" y2="41176"/>
                        <a14:foregroundMark x1="30200" y1="41176" x2="30200" y2="41176"/>
                        <a14:foregroundMark x1="22800" y1="44000" x2="25200" y2="64941"/>
                        <a14:backgroundMark x1="81800" y1="43059" x2="77000" y2="51059"/>
                        <a14:backgroundMark x1="19200" y1="30824" x2="18000" y2="68941"/>
                        <a14:backgroundMark x1="18800" y1="72471" x2="18800" y2="72471"/>
                        <a14:backgroundMark x1="19600" y1="69647" x2="18800" y2="75529"/>
                        <a14:backgroundMark x1="20000" y1="72000" x2="18000" y2="80235"/>
                        <a14:backgroundMark x1="18800" y1="26118" x2="18800" y2="32235"/>
                        <a14:backgroundMark x1="17600" y1="69647" x2="17600" y2="69647"/>
                        <a14:backgroundMark x1="17000" y1="69882" x2="17000" y2="69882"/>
                        <a14:backgroundMark x1="17000" y1="69176" x2="17000" y2="69176"/>
                        <a14:backgroundMark x1="17400" y1="68941" x2="17400" y2="68941"/>
                        <a14:backgroundMark x1="19400" y1="80000" x2="19000" y2="83765"/>
                        <a14:backgroundMark x1="64200" y1="93647" x2="65200" y2="929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838" y="4070344"/>
            <a:ext cx="2059869" cy="1750889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32EEA348-CF60-463D-A5B0-6799A18F74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1827" flipH="1">
            <a:off x="-58138" y="5084980"/>
            <a:ext cx="1845580" cy="110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26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27CC2A-413C-445D-8FF7-857B915B3741}"/>
              </a:ext>
            </a:extLst>
          </p:cNvPr>
          <p:cNvGraphicFramePr>
            <a:graphicFrameLocks noGrp="1"/>
          </p:cNvGraphicFramePr>
          <p:nvPr/>
        </p:nvGraphicFramePr>
        <p:xfrm>
          <a:off x="8160516" y="657174"/>
          <a:ext cx="1737629" cy="191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7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2368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9384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2689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642022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65834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943080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6861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627BAA0-E196-4672-8C18-F5CB8DA770DB}"/>
              </a:ext>
            </a:extLst>
          </p:cNvPr>
          <p:cNvSpPr/>
          <p:nvPr/>
        </p:nvSpPr>
        <p:spPr bwMode="auto">
          <a:xfrm>
            <a:off x="3080792" y="2726922"/>
            <a:ext cx="3744416" cy="1404156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2600" b="1" kern="0" dirty="0">
                <a:solidFill>
                  <a:sysClr val="windowText" lastClr="000000"/>
                </a:solidFill>
                <a:latin typeface="+mn-ea"/>
              </a:rPr>
              <a:t>배너</a:t>
            </a:r>
            <a:r>
              <a:rPr lang="en-US" altLang="ko-KR" sz="2600" b="1" kern="0" dirty="0">
                <a:solidFill>
                  <a:sysClr val="windowText" lastClr="000000"/>
                </a:solidFill>
                <a:latin typeface="+mn-ea"/>
              </a:rPr>
              <a:t>_PC</a:t>
            </a:r>
          </a:p>
        </p:txBody>
      </p:sp>
    </p:spTree>
    <p:extLst>
      <p:ext uri="{BB962C8B-B14F-4D97-AF65-F5344CB8AC3E}">
        <p14:creationId xmlns:p14="http://schemas.microsoft.com/office/powerpoint/2010/main" val="3569685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C01A3E4-DD29-4573-AD3D-6EDF82E83A34}"/>
              </a:ext>
            </a:extLst>
          </p:cNvPr>
          <p:cNvGraphicFramePr>
            <a:graphicFrameLocks noGrp="1"/>
          </p:cNvGraphicFramePr>
          <p:nvPr/>
        </p:nvGraphicFramePr>
        <p:xfrm>
          <a:off x="8160516" y="657174"/>
          <a:ext cx="1737629" cy="1248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7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2368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9384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26896"/>
                  </a:ext>
                </a:extLst>
              </a:tr>
            </a:tbl>
          </a:graphicData>
        </a:graphic>
      </p:graphicFrame>
      <p:pic>
        <p:nvPicPr>
          <p:cNvPr id="8" name="Picture 3">
            <a:extLst>
              <a:ext uri="{FF2B5EF4-FFF2-40B4-BE49-F238E27FC236}">
                <a16:creationId xmlns:a16="http://schemas.microsoft.com/office/drawing/2014/main" id="{4BD92A69-4548-457F-84DD-D1F24A563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403" y="1673805"/>
            <a:ext cx="4667884" cy="22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E42D4C-22BF-4B46-8903-BBAEBF1AE86A}"/>
              </a:ext>
            </a:extLst>
          </p:cNvPr>
          <p:cNvSpPr/>
          <p:nvPr/>
        </p:nvSpPr>
        <p:spPr bwMode="auto">
          <a:xfrm>
            <a:off x="338403" y="1638698"/>
            <a:ext cx="4680520" cy="2281754"/>
          </a:xfrm>
          <a:prstGeom prst="rect">
            <a:avLst/>
          </a:prstGeom>
          <a:solidFill>
            <a:schemeClr val="tx1">
              <a:lumMod val="50000"/>
              <a:lumOff val="50000"/>
              <a:alpha val="63000"/>
            </a:schemeClr>
          </a:solidFill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65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7AB98E-9787-4B86-BF2E-05DC82BA0ADA}"/>
              </a:ext>
            </a:extLst>
          </p:cNvPr>
          <p:cNvSpPr/>
          <p:nvPr/>
        </p:nvSpPr>
        <p:spPr bwMode="auto">
          <a:xfrm>
            <a:off x="1918078" y="3431184"/>
            <a:ext cx="760585" cy="468052"/>
          </a:xfrm>
          <a:prstGeom prst="rect">
            <a:avLst/>
          </a:prstGeom>
          <a:solidFill>
            <a:schemeClr val="tx1">
              <a:alpha val="61000"/>
            </a:schemeClr>
          </a:solidFill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r>
              <a:rPr kumimoji="1" lang="en-US" altLang="ko-KR" sz="731" b="1" dirty="0">
                <a:solidFill>
                  <a:schemeClr val="bg1"/>
                </a:solidFill>
                <a:latin typeface="+mj-ea"/>
                <a:sym typeface="Wingdings" pitchFamily="2" charset="2"/>
              </a:rPr>
              <a:t>180*115</a:t>
            </a:r>
            <a:endParaRPr lang="ko-KR" altLang="en-US" sz="731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21B1EE-2697-40C3-AE79-C5F351A73B30}"/>
              </a:ext>
            </a:extLst>
          </p:cNvPr>
          <p:cNvSpPr/>
          <p:nvPr/>
        </p:nvSpPr>
        <p:spPr>
          <a:xfrm>
            <a:off x="5395861" y="1722650"/>
            <a:ext cx="1553776" cy="1923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indent="-185738" defTabSz="777776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650" b="1" dirty="0">
                <a:latin typeface="+mj-ea"/>
                <a:ea typeface="+mj-ea"/>
                <a:sym typeface="Wingdings" pitchFamily="2" charset="2"/>
              </a:rPr>
              <a:t>1</a:t>
            </a:r>
            <a:r>
              <a:rPr kumimoji="1" lang="en-US" altLang="ko-KR" sz="650" b="1">
                <a:latin typeface="+mj-ea"/>
                <a:ea typeface="+mj-ea"/>
                <a:sym typeface="Wingdings" pitchFamily="2" charset="2"/>
              </a:rPr>
              <a:t>. </a:t>
            </a:r>
            <a:r>
              <a:rPr kumimoji="1" lang="en-US" altLang="ko-KR" sz="650" b="1" dirty="0">
                <a:latin typeface="+mj-ea"/>
                <a:ea typeface="+mj-ea"/>
                <a:sym typeface="Wingdings" pitchFamily="2" charset="2"/>
              </a:rPr>
              <a:t>2</a:t>
            </a:r>
            <a:r>
              <a:rPr kumimoji="1" lang="ko-KR" altLang="en-US" sz="650" b="1" dirty="0">
                <a:latin typeface="+mj-ea"/>
                <a:ea typeface="+mj-ea"/>
                <a:sym typeface="Wingdings" pitchFamily="2" charset="2"/>
              </a:rPr>
              <a:t>타 강사영역</a:t>
            </a:r>
            <a:r>
              <a:rPr kumimoji="1" lang="en-US" altLang="ko-KR" sz="65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ko-KR" altLang="en-US" sz="650" b="1" dirty="0">
                <a:latin typeface="+mj-ea"/>
                <a:ea typeface="+mj-ea"/>
                <a:sym typeface="Wingdings" pitchFamily="2" charset="2"/>
              </a:rPr>
              <a:t>활성화</a:t>
            </a:r>
            <a:r>
              <a:rPr kumimoji="1" lang="en-US" altLang="ko-KR" sz="650" b="1" dirty="0">
                <a:latin typeface="+mj-ea"/>
                <a:ea typeface="+mj-ea"/>
                <a:sym typeface="Wingdings" pitchFamily="2" charset="2"/>
              </a:rPr>
              <a:t> (180*115)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D4AC1C-2C27-4E7E-9FA9-F084FCEBBEE4}"/>
              </a:ext>
            </a:extLst>
          </p:cNvPr>
          <p:cNvGrpSpPr/>
          <p:nvPr/>
        </p:nvGrpSpPr>
        <p:grpSpPr>
          <a:xfrm>
            <a:off x="5213242" y="1966338"/>
            <a:ext cx="1919015" cy="819091"/>
            <a:chOff x="6416298" y="3356992"/>
            <a:chExt cx="2361864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AD520BA-4523-439A-BC49-0AB5BF5AB2E0}"/>
                </a:ext>
              </a:extLst>
            </p:cNvPr>
            <p:cNvSpPr/>
            <p:nvPr/>
          </p:nvSpPr>
          <p:spPr bwMode="auto">
            <a:xfrm>
              <a:off x="6609184" y="3356992"/>
              <a:ext cx="1944216" cy="1008112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latinLnBrk="0"/>
              <a:endParaRPr lang="ko-KR" altLang="en-US" sz="65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376594-1947-4BD4-BCA2-DAC0E661CB74}"/>
                </a:ext>
              </a:extLst>
            </p:cNvPr>
            <p:cNvSpPr txBox="1"/>
            <p:nvPr/>
          </p:nvSpPr>
          <p:spPr>
            <a:xfrm>
              <a:off x="6416298" y="3796842"/>
              <a:ext cx="2361864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138" b="1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8A70533-5327-4E88-A8CD-B4DD2E5B1DA6}"/>
              </a:ext>
            </a:extLst>
          </p:cNvPr>
          <p:cNvSpPr txBox="1"/>
          <p:nvPr/>
        </p:nvSpPr>
        <p:spPr>
          <a:xfrm>
            <a:off x="5395861" y="2060848"/>
            <a:ext cx="155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이영수</a:t>
            </a:r>
            <a:r>
              <a:rPr lang="ko-KR" altLang="en-US" sz="1200" dirty="0" err="1"/>
              <a:t>선생님의</a:t>
            </a:r>
            <a:endParaRPr lang="en-US" altLang="ko-KR" sz="1200" dirty="0"/>
          </a:p>
          <a:p>
            <a:pPr algn="ctr"/>
            <a:r>
              <a:rPr lang="en-US" altLang="ko-KR" sz="1200" b="1" dirty="0"/>
              <a:t>2023 </a:t>
            </a:r>
            <a:r>
              <a:rPr lang="ko-KR" altLang="en-US" sz="1200" b="1" dirty="0"/>
              <a:t>커리큘럼</a:t>
            </a:r>
            <a:r>
              <a:rPr lang="ko-KR" altLang="en-US" sz="1200" dirty="0"/>
              <a:t>을</a:t>
            </a:r>
            <a:endParaRPr lang="en-US" altLang="ko-KR" sz="1200" dirty="0"/>
          </a:p>
          <a:p>
            <a:pPr algn="ctr"/>
            <a:r>
              <a:rPr lang="ko-KR" altLang="en-US" sz="1200" dirty="0"/>
              <a:t>공개합니다</a:t>
            </a:r>
            <a:r>
              <a:rPr lang="en-US" altLang="ko-KR" sz="1200" dirty="0"/>
              <a:t>!!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57761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3080792" y="2726922"/>
            <a:ext cx="3744416" cy="1404156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2600" b="1" kern="0" dirty="0">
                <a:solidFill>
                  <a:sysClr val="windowText" lastClr="000000"/>
                </a:solidFill>
                <a:latin typeface="+mn-ea"/>
              </a:rPr>
              <a:t>커리큘럼 로드맵</a:t>
            </a:r>
            <a:endParaRPr lang="en-US" altLang="ko-KR" sz="2600" b="1" kern="0" dirty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6863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C01A3E4-DD29-4573-AD3D-6EDF82E83A34}"/>
              </a:ext>
            </a:extLst>
          </p:cNvPr>
          <p:cNvGraphicFramePr>
            <a:graphicFrameLocks noGrp="1"/>
          </p:cNvGraphicFramePr>
          <p:nvPr/>
        </p:nvGraphicFramePr>
        <p:xfrm>
          <a:off x="8160516" y="657174"/>
          <a:ext cx="1737629" cy="1248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7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2368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9384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2689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988D5F8-676B-4C84-AE47-508CFD4C0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897" y="1615299"/>
            <a:ext cx="4427066" cy="2799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717C804-51A8-4D51-B4D7-9ECCB77F15EE}"/>
              </a:ext>
            </a:extLst>
          </p:cNvPr>
          <p:cNvSpPr/>
          <p:nvPr/>
        </p:nvSpPr>
        <p:spPr>
          <a:xfrm>
            <a:off x="5874541" y="1605637"/>
            <a:ext cx="1553776" cy="1923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indent="-185738" defTabSz="777776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650" dirty="0">
                <a:latin typeface="+mj-ea"/>
                <a:ea typeface="+mj-ea"/>
                <a:sym typeface="Wingdings" pitchFamily="2" charset="2"/>
              </a:rPr>
              <a:t>1. </a:t>
            </a:r>
            <a:r>
              <a:rPr kumimoji="1" lang="ko-KR" altLang="en-US" sz="650" dirty="0" err="1">
                <a:latin typeface="+mj-ea"/>
                <a:ea typeface="+mj-ea"/>
                <a:sym typeface="Wingdings" pitchFamily="2" charset="2"/>
              </a:rPr>
              <a:t>핫이슈</a:t>
            </a:r>
            <a:r>
              <a:rPr kumimoji="1" lang="ko-KR" altLang="en-US" sz="650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ko-KR" altLang="en-US" sz="650" dirty="0" err="1">
                <a:latin typeface="+mj-ea"/>
                <a:ea typeface="+mj-ea"/>
                <a:sym typeface="Wingdings" pitchFamily="2" charset="2"/>
              </a:rPr>
              <a:t>플로팅</a:t>
            </a:r>
            <a:r>
              <a:rPr kumimoji="1" lang="ko-KR" altLang="en-US" sz="650" dirty="0">
                <a:latin typeface="+mj-ea"/>
                <a:ea typeface="+mj-ea"/>
                <a:sym typeface="Wingdings" pitchFamily="2" charset="2"/>
              </a:rPr>
              <a:t> 자유 배너 </a:t>
            </a:r>
            <a:r>
              <a:rPr kumimoji="1" lang="en-US" altLang="ko-KR" sz="650" dirty="0">
                <a:latin typeface="+mj-ea"/>
                <a:ea typeface="+mj-ea"/>
                <a:sym typeface="Wingdings" pitchFamily="2" charset="2"/>
              </a:rPr>
              <a:t>(271*186)</a:t>
            </a:r>
            <a:r>
              <a:rPr kumimoji="1" lang="ko-KR" altLang="en-US" sz="650" dirty="0">
                <a:latin typeface="+mj-ea"/>
                <a:ea typeface="+mj-ea"/>
                <a:sym typeface="Wingdings" pitchFamily="2" charset="2"/>
              </a:rPr>
              <a:t> </a:t>
            </a:r>
            <a:endParaRPr kumimoji="1" lang="en-US" altLang="ko-KR" sz="650" dirty="0">
              <a:latin typeface="+mj-ea"/>
              <a:ea typeface="+mj-ea"/>
              <a:sym typeface="Wingdings" pitchFamily="2" charset="2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89F5F1-3363-41BC-BFB1-F801271F9FB5}"/>
              </a:ext>
            </a:extLst>
          </p:cNvPr>
          <p:cNvSpPr/>
          <p:nvPr/>
        </p:nvSpPr>
        <p:spPr bwMode="auto">
          <a:xfrm>
            <a:off x="279897" y="1615299"/>
            <a:ext cx="4446494" cy="2808312"/>
          </a:xfrm>
          <a:prstGeom prst="rect">
            <a:avLst/>
          </a:prstGeom>
          <a:solidFill>
            <a:schemeClr val="tx1">
              <a:lumMod val="50000"/>
              <a:lumOff val="50000"/>
              <a:alpha val="63000"/>
            </a:schemeClr>
          </a:solidFill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65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7864C3-5AEF-495C-822F-7B7C216BD569}"/>
              </a:ext>
            </a:extLst>
          </p:cNvPr>
          <p:cNvSpPr/>
          <p:nvPr/>
        </p:nvSpPr>
        <p:spPr bwMode="auto">
          <a:xfrm>
            <a:off x="3414482" y="1673805"/>
            <a:ext cx="1111624" cy="702078"/>
          </a:xfrm>
          <a:prstGeom prst="rect">
            <a:avLst/>
          </a:prstGeom>
          <a:solidFill>
            <a:schemeClr val="tx1">
              <a:alpha val="61000"/>
            </a:schemeClr>
          </a:solidFill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r>
              <a:rPr kumimoji="1" lang="ko-KR" altLang="en-US" sz="853" b="1" dirty="0">
                <a:solidFill>
                  <a:schemeClr val="bg1"/>
                </a:solidFill>
                <a:latin typeface="+mj-ea"/>
                <a:sym typeface="Wingdings" pitchFamily="2" charset="2"/>
              </a:rPr>
              <a:t>① </a:t>
            </a:r>
            <a:r>
              <a:rPr kumimoji="1" lang="en-US" altLang="ko-KR" sz="853" b="1" dirty="0">
                <a:solidFill>
                  <a:schemeClr val="bg1"/>
                </a:solidFill>
                <a:latin typeface="+mj-ea"/>
                <a:sym typeface="Wingdings" pitchFamily="2" charset="2"/>
              </a:rPr>
              <a:t>271*186</a:t>
            </a:r>
            <a:endParaRPr lang="ko-KR" altLang="en-US" sz="853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042E24-64D4-4119-9ACC-AE467583C6BF}"/>
              </a:ext>
            </a:extLst>
          </p:cNvPr>
          <p:cNvSpPr/>
          <p:nvPr/>
        </p:nvSpPr>
        <p:spPr>
          <a:xfrm>
            <a:off x="5874541" y="4243666"/>
            <a:ext cx="1553776" cy="1923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indent="-185738" defTabSz="777776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650" dirty="0">
                <a:latin typeface="+mj-ea"/>
                <a:ea typeface="+mj-ea"/>
                <a:sym typeface="Wingdings" pitchFamily="2" charset="2"/>
              </a:rPr>
              <a:t>2. </a:t>
            </a:r>
            <a:r>
              <a:rPr kumimoji="1" lang="ko-KR" altLang="en-US" sz="650" dirty="0">
                <a:latin typeface="+mj-ea"/>
                <a:ea typeface="+mj-ea"/>
                <a:sym typeface="Wingdings" pitchFamily="2" charset="2"/>
              </a:rPr>
              <a:t>선생님 홈 상단 배너 </a:t>
            </a:r>
            <a:r>
              <a:rPr kumimoji="1" lang="en-US" altLang="ko-KR" sz="650" dirty="0">
                <a:latin typeface="+mj-ea"/>
                <a:ea typeface="+mj-ea"/>
                <a:sym typeface="Wingdings" pitchFamily="2" charset="2"/>
              </a:rPr>
              <a:t>(271*90)</a:t>
            </a:r>
            <a:r>
              <a:rPr kumimoji="1" lang="ko-KR" altLang="en-US" sz="650" dirty="0">
                <a:latin typeface="+mj-ea"/>
                <a:ea typeface="+mj-ea"/>
                <a:sym typeface="Wingdings" pitchFamily="2" charset="2"/>
              </a:rPr>
              <a:t> </a:t>
            </a:r>
            <a:endParaRPr kumimoji="1" lang="en-US" altLang="ko-KR" sz="650" dirty="0">
              <a:latin typeface="+mj-ea"/>
              <a:ea typeface="+mj-ea"/>
              <a:sym typeface="Wingdings" pitchFamily="2" charset="2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063762-2450-4FE1-A632-0BD506C791F3}"/>
              </a:ext>
            </a:extLst>
          </p:cNvPr>
          <p:cNvSpPr/>
          <p:nvPr/>
        </p:nvSpPr>
        <p:spPr bwMode="auto">
          <a:xfrm>
            <a:off x="396909" y="2668415"/>
            <a:ext cx="994611" cy="292533"/>
          </a:xfrm>
          <a:prstGeom prst="rect">
            <a:avLst/>
          </a:prstGeom>
          <a:solidFill>
            <a:schemeClr val="tx1">
              <a:alpha val="61000"/>
            </a:schemeClr>
          </a:solidFill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r>
              <a:rPr kumimoji="1" lang="ko-KR" altLang="en-US" sz="853" b="1" dirty="0">
                <a:solidFill>
                  <a:schemeClr val="bg1"/>
                </a:solidFill>
                <a:latin typeface="+mj-ea"/>
                <a:sym typeface="Wingdings" pitchFamily="2" charset="2"/>
              </a:rPr>
              <a:t>② </a:t>
            </a:r>
            <a:r>
              <a:rPr kumimoji="1" lang="en-US" altLang="ko-KR" sz="853" b="1" dirty="0">
                <a:solidFill>
                  <a:schemeClr val="bg1"/>
                </a:solidFill>
                <a:latin typeface="+mj-ea"/>
                <a:sym typeface="Wingdings" pitchFamily="2" charset="2"/>
              </a:rPr>
              <a:t>271*90</a:t>
            </a:r>
            <a:endParaRPr lang="ko-KR" altLang="en-US" sz="853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모서리가 둥근 직사각형 28">
            <a:extLst>
              <a:ext uri="{FF2B5EF4-FFF2-40B4-BE49-F238E27FC236}">
                <a16:creationId xmlns:a16="http://schemas.microsoft.com/office/drawing/2014/main" id="{B4019B97-6250-4FEF-B54A-BEE985AF82CD}"/>
              </a:ext>
            </a:extLst>
          </p:cNvPr>
          <p:cNvSpPr/>
          <p:nvPr/>
        </p:nvSpPr>
        <p:spPr bwMode="auto">
          <a:xfrm>
            <a:off x="5905497" y="1849325"/>
            <a:ext cx="1755195" cy="819091"/>
          </a:xfrm>
          <a:prstGeom prst="roundRect">
            <a:avLst>
              <a:gd name="adj" fmla="val 35716"/>
            </a:avLst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65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11741E-AD67-40E9-A479-4DF9A79469D3}"/>
              </a:ext>
            </a:extLst>
          </p:cNvPr>
          <p:cNvSpPr/>
          <p:nvPr/>
        </p:nvSpPr>
        <p:spPr>
          <a:xfrm>
            <a:off x="5745114" y="2015262"/>
            <a:ext cx="20882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/>
              <a:t>스콜라영어 </a:t>
            </a:r>
            <a:r>
              <a:rPr lang="ko-KR" altLang="en-US" sz="1050" b="1" dirty="0"/>
              <a:t>이영수</a:t>
            </a:r>
            <a:r>
              <a:rPr lang="ko-KR" altLang="en-US" sz="1050" dirty="0"/>
              <a:t> 선생님의</a:t>
            </a:r>
            <a:endParaRPr lang="en-US" altLang="ko-KR" sz="105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B6A3F3-34CF-4B4B-937B-A429CD46DC56}"/>
              </a:ext>
            </a:extLst>
          </p:cNvPr>
          <p:cNvGrpSpPr/>
          <p:nvPr/>
        </p:nvGrpSpPr>
        <p:grpSpPr>
          <a:xfrm>
            <a:off x="5582009" y="4524406"/>
            <a:ext cx="2488233" cy="585065"/>
            <a:chOff x="5763752" y="3140968"/>
            <a:chExt cx="3062440" cy="72008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1C607E9-F0BB-4D02-94E6-62524532C525}"/>
                </a:ext>
              </a:extLst>
            </p:cNvPr>
            <p:cNvSpPr/>
            <p:nvPr/>
          </p:nvSpPr>
          <p:spPr bwMode="auto">
            <a:xfrm>
              <a:off x="6051784" y="3140968"/>
              <a:ext cx="2470210" cy="720080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latinLnBrk="0"/>
              <a:endParaRPr lang="ko-KR" altLang="en-US" sz="65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ACAC19-701B-4526-9BF3-20907896B12B}"/>
                </a:ext>
              </a:extLst>
            </p:cNvPr>
            <p:cNvSpPr/>
            <p:nvPr/>
          </p:nvSpPr>
          <p:spPr>
            <a:xfrm>
              <a:off x="5763752" y="3167676"/>
              <a:ext cx="3062440" cy="421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ko-KR" altLang="en-US" sz="1625" b="1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FDB8E8-CA96-4804-8E82-51F70AE289D9}"/>
              </a:ext>
            </a:extLst>
          </p:cNvPr>
          <p:cNvSpPr/>
          <p:nvPr/>
        </p:nvSpPr>
        <p:spPr>
          <a:xfrm>
            <a:off x="5782022" y="4777503"/>
            <a:ext cx="208820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b="1" dirty="0"/>
              <a:t>2023 </a:t>
            </a:r>
            <a:r>
              <a:rPr lang="ko-KR" altLang="en-US" sz="1300" b="1" dirty="0"/>
              <a:t>커리큘럼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E04666-E1DF-4399-85BB-A5359774936E}"/>
              </a:ext>
            </a:extLst>
          </p:cNvPr>
          <p:cNvSpPr txBox="1"/>
          <p:nvPr/>
        </p:nvSpPr>
        <p:spPr>
          <a:xfrm>
            <a:off x="5905497" y="2179601"/>
            <a:ext cx="1711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2023 </a:t>
            </a:r>
            <a:r>
              <a:rPr lang="ko-KR" altLang="en-US" sz="1600" b="1" dirty="0"/>
              <a:t>커리큘럼</a:t>
            </a:r>
          </a:p>
        </p:txBody>
      </p:sp>
      <p:sp>
        <p:nvSpPr>
          <p:cNvPr id="16" name="모서리가 둥근 직사각형 28">
            <a:extLst>
              <a:ext uri="{FF2B5EF4-FFF2-40B4-BE49-F238E27FC236}">
                <a16:creationId xmlns:a16="http://schemas.microsoft.com/office/drawing/2014/main" id="{8089A51C-786A-43BF-BA0D-E53A8B73A822}"/>
              </a:ext>
            </a:extLst>
          </p:cNvPr>
          <p:cNvSpPr/>
          <p:nvPr/>
        </p:nvSpPr>
        <p:spPr bwMode="auto">
          <a:xfrm>
            <a:off x="5911172" y="2738715"/>
            <a:ext cx="1755195" cy="819091"/>
          </a:xfrm>
          <a:prstGeom prst="roundRect">
            <a:avLst>
              <a:gd name="adj" fmla="val 35716"/>
            </a:avLst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65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6C5BDE-12FE-428B-8F73-97B049CE229D}"/>
              </a:ext>
            </a:extLst>
          </p:cNvPr>
          <p:cNvSpPr txBox="1"/>
          <p:nvPr/>
        </p:nvSpPr>
        <p:spPr>
          <a:xfrm>
            <a:off x="5916847" y="3165446"/>
            <a:ext cx="1755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11/18~12/17</a:t>
            </a:r>
          </a:p>
          <a:p>
            <a:pPr algn="ctr"/>
            <a:r>
              <a:rPr lang="ko-KR" altLang="en-US" sz="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개강 </a:t>
            </a:r>
            <a:r>
              <a:rPr lang="ko-KR" altLang="en-US" sz="8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알리미</a:t>
            </a:r>
            <a:r>
              <a:rPr lang="ko-KR" altLang="en-US" sz="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신청하고</a:t>
            </a:r>
            <a:r>
              <a:rPr lang="en-US" altLang="ko-KR" sz="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간식 받자</a:t>
            </a:r>
            <a:r>
              <a:rPr lang="en-US" altLang="ko-KR" sz="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  <a:endParaRPr lang="ko-KR" altLang="en-US" sz="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54EA5F-4F12-4C95-ADA7-501DD819CCF1}"/>
              </a:ext>
            </a:extLst>
          </p:cNvPr>
          <p:cNvSpPr txBox="1"/>
          <p:nvPr/>
        </p:nvSpPr>
        <p:spPr>
          <a:xfrm>
            <a:off x="5905497" y="2904993"/>
            <a:ext cx="1755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2023 </a:t>
            </a:r>
            <a:r>
              <a:rPr lang="ko-KR" altLang="en-US" sz="1200" b="1" dirty="0"/>
              <a:t>커리큘럼 공개</a:t>
            </a:r>
            <a:r>
              <a:rPr lang="en-US" altLang="ko-KR" sz="1200" b="1" dirty="0"/>
              <a:t>!!</a:t>
            </a:r>
            <a:endParaRPr lang="ko-KR" altLang="en-US" sz="12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5C3403-75BA-4AED-8843-9739F53E2B85}"/>
              </a:ext>
            </a:extLst>
          </p:cNvPr>
          <p:cNvSpPr/>
          <p:nvPr/>
        </p:nvSpPr>
        <p:spPr>
          <a:xfrm>
            <a:off x="5816036" y="4553228"/>
            <a:ext cx="20250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스콜라영어 </a:t>
            </a:r>
            <a:r>
              <a:rPr lang="ko-KR" altLang="en-US" sz="1100" b="1" dirty="0"/>
              <a:t>이영수</a:t>
            </a:r>
            <a:r>
              <a:rPr lang="ko-KR" altLang="en-US" sz="1100" dirty="0"/>
              <a:t> 선생님의</a:t>
            </a:r>
            <a:endParaRPr lang="en-US" altLang="ko-KR" sz="11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8BEA30-CE53-4A6D-A45A-2CC97A016B6E}"/>
              </a:ext>
            </a:extLst>
          </p:cNvPr>
          <p:cNvSpPr/>
          <p:nvPr/>
        </p:nvSpPr>
        <p:spPr>
          <a:xfrm>
            <a:off x="5874541" y="5355046"/>
            <a:ext cx="1553776" cy="1923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indent="-185738" defTabSz="777776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650" dirty="0">
                <a:latin typeface="+mj-ea"/>
                <a:ea typeface="+mj-ea"/>
                <a:sym typeface="Wingdings" pitchFamily="2" charset="2"/>
              </a:rPr>
              <a:t>3. </a:t>
            </a:r>
            <a:r>
              <a:rPr kumimoji="1" lang="ko-KR" altLang="en-US" sz="650" dirty="0">
                <a:latin typeface="+mj-ea"/>
                <a:ea typeface="+mj-ea"/>
                <a:sym typeface="Wingdings" pitchFamily="2" charset="2"/>
              </a:rPr>
              <a:t>선생님 홈 상단 배너 </a:t>
            </a:r>
            <a:r>
              <a:rPr kumimoji="1" lang="en-US" altLang="ko-KR" sz="650" dirty="0">
                <a:latin typeface="+mj-ea"/>
                <a:ea typeface="+mj-ea"/>
                <a:sym typeface="Wingdings" pitchFamily="2" charset="2"/>
              </a:rPr>
              <a:t>(271*186)</a:t>
            </a:r>
            <a:r>
              <a:rPr kumimoji="1" lang="ko-KR" altLang="en-US" sz="650" dirty="0">
                <a:latin typeface="+mj-ea"/>
                <a:ea typeface="+mj-ea"/>
                <a:sym typeface="Wingdings" pitchFamily="2" charset="2"/>
              </a:rPr>
              <a:t> </a:t>
            </a:r>
            <a:endParaRPr kumimoji="1" lang="en-US" altLang="ko-KR" sz="650" dirty="0">
              <a:latin typeface="+mj-ea"/>
              <a:ea typeface="+mj-ea"/>
              <a:sym typeface="Wingdings" pitchFamily="2" charset="2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AF3711-D85B-4EEA-8ABC-5B534D5D8BAB}"/>
              </a:ext>
            </a:extLst>
          </p:cNvPr>
          <p:cNvGrpSpPr/>
          <p:nvPr/>
        </p:nvGrpSpPr>
        <p:grpSpPr>
          <a:xfrm>
            <a:off x="5575441" y="5576472"/>
            <a:ext cx="2488233" cy="1164896"/>
            <a:chOff x="5763752" y="3140968"/>
            <a:chExt cx="3062440" cy="72008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BA9ECF6-5800-482D-996C-A937EFE14DA8}"/>
                </a:ext>
              </a:extLst>
            </p:cNvPr>
            <p:cNvSpPr/>
            <p:nvPr/>
          </p:nvSpPr>
          <p:spPr bwMode="auto">
            <a:xfrm>
              <a:off x="6051784" y="3140968"/>
              <a:ext cx="2470210" cy="720080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latinLnBrk="0"/>
              <a:endParaRPr lang="ko-KR" altLang="en-US" sz="65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494D50B-7909-4580-89C1-3E80873DF9D7}"/>
                </a:ext>
              </a:extLst>
            </p:cNvPr>
            <p:cNvSpPr/>
            <p:nvPr/>
          </p:nvSpPr>
          <p:spPr>
            <a:xfrm>
              <a:off x="5763752" y="3167676"/>
              <a:ext cx="3062440" cy="421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ko-KR" altLang="en-US" sz="1625" b="1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04ED78-32D7-463C-A669-EB6C0B2FF8B7}"/>
              </a:ext>
            </a:extLst>
          </p:cNvPr>
          <p:cNvSpPr/>
          <p:nvPr/>
        </p:nvSpPr>
        <p:spPr>
          <a:xfrm>
            <a:off x="5764102" y="6195864"/>
            <a:ext cx="2088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2023 </a:t>
            </a:r>
            <a:r>
              <a:rPr lang="ko-KR" altLang="en-US" b="1" dirty="0"/>
              <a:t>커리큘럼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3C7599-B531-4BAA-B0CD-F9431158BA88}"/>
              </a:ext>
            </a:extLst>
          </p:cNvPr>
          <p:cNvSpPr/>
          <p:nvPr/>
        </p:nvSpPr>
        <p:spPr>
          <a:xfrm>
            <a:off x="5775454" y="5966388"/>
            <a:ext cx="20882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스콜라영어 </a:t>
            </a:r>
            <a:r>
              <a:rPr lang="ko-KR" altLang="en-US" sz="1100" b="1" dirty="0"/>
              <a:t>이영수</a:t>
            </a:r>
            <a:r>
              <a:rPr lang="ko-KR" altLang="en-US" sz="1100" dirty="0"/>
              <a:t> 선생님의</a:t>
            </a:r>
            <a:endParaRPr lang="en-US" altLang="ko-KR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6D3A25-C9A2-47CE-A7F1-B10AE3E2C20A}"/>
              </a:ext>
            </a:extLst>
          </p:cNvPr>
          <p:cNvSpPr txBox="1"/>
          <p:nvPr/>
        </p:nvSpPr>
        <p:spPr>
          <a:xfrm>
            <a:off x="5948527" y="5685480"/>
            <a:ext cx="17551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노베부터 최상위권까지 영어 공부의 빛</a:t>
            </a:r>
            <a:r>
              <a:rPr lang="en-US" altLang="ko-KR" sz="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</a:t>
            </a:r>
            <a:endParaRPr lang="ko-KR" altLang="en-US" sz="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198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C01A3E4-DD29-4573-AD3D-6EDF82E83A34}"/>
              </a:ext>
            </a:extLst>
          </p:cNvPr>
          <p:cNvGraphicFramePr>
            <a:graphicFrameLocks noGrp="1"/>
          </p:cNvGraphicFramePr>
          <p:nvPr/>
        </p:nvGraphicFramePr>
        <p:xfrm>
          <a:off x="8160516" y="657174"/>
          <a:ext cx="1737629" cy="1248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7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2368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9384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2689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B515A5E6-E98C-4BE5-A283-CBDE40F5EC89}"/>
              </a:ext>
            </a:extLst>
          </p:cNvPr>
          <p:cNvSpPr/>
          <p:nvPr/>
        </p:nvSpPr>
        <p:spPr>
          <a:xfrm>
            <a:off x="4612190" y="2580741"/>
            <a:ext cx="3241973" cy="1923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indent="-185738" defTabSz="777776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650" dirty="0">
                <a:latin typeface="+mj-ea"/>
                <a:ea typeface="+mj-ea"/>
                <a:sym typeface="Wingdings" pitchFamily="2" charset="2"/>
              </a:rPr>
              <a:t>1. </a:t>
            </a:r>
            <a:r>
              <a:rPr kumimoji="1" lang="ko-KR" altLang="en-US" sz="650" dirty="0">
                <a:latin typeface="+mj-ea"/>
                <a:ea typeface="+mj-ea"/>
                <a:sym typeface="Wingdings" pitchFamily="2" charset="2"/>
              </a:rPr>
              <a:t>선생님 </a:t>
            </a:r>
            <a:r>
              <a:rPr kumimoji="1" lang="ko-KR" altLang="en-US" sz="650" dirty="0" err="1">
                <a:latin typeface="+mj-ea"/>
                <a:ea typeface="+mj-ea"/>
                <a:sym typeface="Wingdings" pitchFamily="2" charset="2"/>
              </a:rPr>
              <a:t>중단띠</a:t>
            </a:r>
            <a:r>
              <a:rPr kumimoji="1" lang="ko-KR" altLang="en-US" sz="650" dirty="0">
                <a:latin typeface="+mj-ea"/>
                <a:ea typeface="+mj-ea"/>
                <a:sym typeface="Wingdings" pitchFamily="2" charset="2"/>
              </a:rPr>
              <a:t> 자유배너 </a:t>
            </a:r>
            <a:r>
              <a:rPr kumimoji="1" lang="en-US" altLang="ko-KR" sz="650" dirty="0">
                <a:latin typeface="+mj-ea"/>
                <a:ea typeface="+mj-ea"/>
                <a:sym typeface="Wingdings" pitchFamily="2" charset="2"/>
              </a:rPr>
              <a:t>(1100*185)</a:t>
            </a:r>
            <a:r>
              <a:rPr kumimoji="1" lang="ko-KR" altLang="en-US" sz="650" dirty="0">
                <a:latin typeface="+mj-ea"/>
                <a:ea typeface="+mj-ea"/>
                <a:sym typeface="Wingdings" pitchFamily="2" charset="2"/>
              </a:rPr>
              <a:t> </a:t>
            </a:r>
            <a:endParaRPr kumimoji="1" lang="en-US" altLang="ko-KR" sz="650" dirty="0">
              <a:latin typeface="+mj-ea"/>
              <a:ea typeface="+mj-ea"/>
              <a:sym typeface="Wingdings" pitchFamily="2" charset="2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1341F11-FC69-4871-83D0-5482920BD8E7}"/>
              </a:ext>
            </a:extLst>
          </p:cNvPr>
          <p:cNvGrpSpPr/>
          <p:nvPr/>
        </p:nvGrpSpPr>
        <p:grpSpPr>
          <a:xfrm>
            <a:off x="221390" y="1615299"/>
            <a:ext cx="3568897" cy="3791193"/>
            <a:chOff x="848544" y="1196752"/>
            <a:chExt cx="4392488" cy="4666084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A8A661E-CBA2-4749-932F-A7DBABE8B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48544" y="1196752"/>
              <a:ext cx="4326464" cy="4666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096FD3C-7495-4C6A-9EFF-F88AB9BC534B}"/>
                </a:ext>
              </a:extLst>
            </p:cNvPr>
            <p:cNvSpPr/>
            <p:nvPr/>
          </p:nvSpPr>
          <p:spPr bwMode="auto">
            <a:xfrm>
              <a:off x="848544" y="1196752"/>
              <a:ext cx="4392488" cy="453650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3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latinLnBrk="0"/>
              <a:endParaRPr lang="ko-KR" altLang="en-US" sz="65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39D5D54-2C53-48FA-8D7E-AD3E562C198D}"/>
                </a:ext>
              </a:extLst>
            </p:cNvPr>
            <p:cNvSpPr/>
            <p:nvPr/>
          </p:nvSpPr>
          <p:spPr bwMode="auto">
            <a:xfrm>
              <a:off x="848544" y="4986888"/>
              <a:ext cx="4320480" cy="720080"/>
            </a:xfrm>
            <a:prstGeom prst="rect">
              <a:avLst/>
            </a:prstGeom>
            <a:solidFill>
              <a:schemeClr val="tx1">
                <a:alpha val="61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latinLnBrk="0"/>
              <a:r>
                <a:rPr kumimoji="1" lang="en-US" altLang="ko-KR" sz="853" b="1" dirty="0">
                  <a:solidFill>
                    <a:schemeClr val="bg1"/>
                  </a:solidFill>
                  <a:latin typeface="+mj-ea"/>
                  <a:sym typeface="Wingdings" pitchFamily="2" charset="2"/>
                </a:rPr>
                <a:t>1100*185</a:t>
              </a:r>
              <a:endParaRPr lang="ko-KR" altLang="en-US" sz="853" b="1" kern="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38BEB2-7466-42A0-AA7A-6D46371C4F86}"/>
              </a:ext>
            </a:extLst>
          </p:cNvPr>
          <p:cNvSpPr/>
          <p:nvPr/>
        </p:nvSpPr>
        <p:spPr bwMode="auto">
          <a:xfrm>
            <a:off x="4599555" y="2755790"/>
            <a:ext cx="3991078" cy="815254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65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C20AF-2E5C-436D-AADD-BB51AC5A70D9}"/>
              </a:ext>
            </a:extLst>
          </p:cNvPr>
          <p:cNvSpPr/>
          <p:nvPr/>
        </p:nvSpPr>
        <p:spPr>
          <a:xfrm>
            <a:off x="3817216" y="2088655"/>
            <a:ext cx="4010019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2925" b="1" spc="488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A608CE-5288-4875-8823-93B0C64DAEDD}"/>
              </a:ext>
            </a:extLst>
          </p:cNvPr>
          <p:cNvSpPr/>
          <p:nvPr/>
        </p:nvSpPr>
        <p:spPr>
          <a:xfrm>
            <a:off x="4733565" y="2967986"/>
            <a:ext cx="3857068" cy="535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75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Times New Roman" panose="02020603050405020304" pitchFamily="18" charset="0"/>
              </a:rPr>
              <a:t>2023 </a:t>
            </a:r>
            <a:r>
              <a:rPr lang="ko-KR" altLang="en-US" sz="2275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Times New Roman" panose="02020603050405020304" pitchFamily="18" charset="0"/>
              </a:rPr>
              <a:t>스콜라 영어 커리큘럼</a:t>
            </a:r>
            <a:endParaRPr lang="ko-KR" altLang="en-US" sz="2275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1D844-4320-47B0-9959-E2260B037E7C}"/>
              </a:ext>
            </a:extLst>
          </p:cNvPr>
          <p:cNvSpPr txBox="1"/>
          <p:nvPr/>
        </p:nvSpPr>
        <p:spPr>
          <a:xfrm>
            <a:off x="5385048" y="2799588"/>
            <a:ext cx="2469115" cy="276999"/>
          </a:xfrm>
          <a:prstGeom prst="rect">
            <a:avLst/>
          </a:prstGeom>
          <a:solidFill>
            <a:srgbClr val="CCE4E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2023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영어는 이영수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  <a:endParaRPr lang="ko-KR" altLang="en-US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372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C01A3E4-DD29-4573-AD3D-6EDF82E83A34}"/>
              </a:ext>
            </a:extLst>
          </p:cNvPr>
          <p:cNvGraphicFramePr>
            <a:graphicFrameLocks noGrp="1"/>
          </p:cNvGraphicFramePr>
          <p:nvPr/>
        </p:nvGraphicFramePr>
        <p:xfrm>
          <a:off x="8160516" y="657174"/>
          <a:ext cx="1737629" cy="1248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7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2368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9384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2689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AAEA1DC-5A8F-4834-B0BC-79C21BB19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403" y="1673805"/>
            <a:ext cx="5089341" cy="18797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BF8A4D-62A1-4253-AD81-11ABE5559C08}"/>
              </a:ext>
            </a:extLst>
          </p:cNvPr>
          <p:cNvSpPr/>
          <p:nvPr/>
        </p:nvSpPr>
        <p:spPr>
          <a:xfrm>
            <a:off x="396910" y="3840919"/>
            <a:ext cx="1457735" cy="1923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indent="-185738" defTabSz="777776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650" dirty="0">
                <a:latin typeface="+mj-ea"/>
                <a:ea typeface="+mj-ea"/>
                <a:sym typeface="Wingdings" pitchFamily="2" charset="2"/>
              </a:rPr>
              <a:t>1.  </a:t>
            </a:r>
            <a:r>
              <a:rPr kumimoji="1" lang="ko-KR" altLang="en-US" sz="650" dirty="0" err="1">
                <a:latin typeface="+mj-ea"/>
                <a:ea typeface="+mj-ea"/>
                <a:sym typeface="Wingdings" pitchFamily="2" charset="2"/>
              </a:rPr>
              <a:t>마이맥</a:t>
            </a:r>
            <a:r>
              <a:rPr kumimoji="1" lang="ko-KR" altLang="en-US" sz="650" dirty="0">
                <a:latin typeface="+mj-ea"/>
                <a:ea typeface="+mj-ea"/>
                <a:sym typeface="Wingdings" pitchFamily="2" charset="2"/>
              </a:rPr>
              <a:t> 선생님</a:t>
            </a:r>
            <a:r>
              <a:rPr kumimoji="1" lang="en-US" altLang="ko-KR" sz="650" dirty="0">
                <a:latin typeface="+mj-ea"/>
                <a:ea typeface="+mj-ea"/>
                <a:sym typeface="Wingdings" pitchFamily="2" charset="2"/>
              </a:rPr>
              <a:t>&gt;</a:t>
            </a:r>
            <a:r>
              <a:rPr kumimoji="1" lang="ko-KR" altLang="en-US" sz="650" dirty="0">
                <a:latin typeface="+mj-ea"/>
                <a:ea typeface="+mj-ea"/>
                <a:sym typeface="Wingdings" pitchFamily="2" charset="2"/>
              </a:rPr>
              <a:t>메인 </a:t>
            </a:r>
            <a:r>
              <a:rPr kumimoji="1" lang="en-US" altLang="ko-KR" sz="650" dirty="0">
                <a:latin typeface="+mj-ea"/>
                <a:ea typeface="+mj-ea"/>
                <a:sym typeface="Wingdings" pitchFamily="2" charset="2"/>
              </a:rPr>
              <a:t>(560*250)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69E6BE-93C0-466A-987A-9755EDECC9B4}"/>
              </a:ext>
            </a:extLst>
          </p:cNvPr>
          <p:cNvSpPr/>
          <p:nvPr/>
        </p:nvSpPr>
        <p:spPr bwMode="auto">
          <a:xfrm>
            <a:off x="338403" y="1673805"/>
            <a:ext cx="5090066" cy="1872208"/>
          </a:xfrm>
          <a:prstGeom prst="rect">
            <a:avLst/>
          </a:prstGeom>
          <a:solidFill>
            <a:schemeClr val="tx1">
              <a:lumMod val="50000"/>
              <a:lumOff val="50000"/>
              <a:alpha val="63000"/>
            </a:schemeClr>
          </a:solidFill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65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C54248-C7A0-444A-90D8-BCDBD47C4B41}"/>
              </a:ext>
            </a:extLst>
          </p:cNvPr>
          <p:cNvSpPr/>
          <p:nvPr/>
        </p:nvSpPr>
        <p:spPr bwMode="auto">
          <a:xfrm>
            <a:off x="455416" y="2083351"/>
            <a:ext cx="3100845" cy="1404156"/>
          </a:xfrm>
          <a:prstGeom prst="rect">
            <a:avLst/>
          </a:prstGeom>
          <a:solidFill>
            <a:schemeClr val="tx1">
              <a:alpha val="61000"/>
            </a:schemeClr>
          </a:solidFill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r>
              <a:rPr kumimoji="1" lang="en-US" altLang="ko-KR" sz="853" b="1" dirty="0">
                <a:solidFill>
                  <a:schemeClr val="bg1"/>
                </a:solidFill>
                <a:latin typeface="+mj-ea"/>
                <a:sym typeface="Wingdings" pitchFamily="2" charset="2"/>
              </a:rPr>
              <a:t>560*250</a:t>
            </a:r>
            <a:endParaRPr lang="ko-KR" altLang="en-US" sz="853" b="1" kern="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D94B892-2402-44C8-9FEF-D2A0EA82FFE7}"/>
              </a:ext>
            </a:extLst>
          </p:cNvPr>
          <p:cNvGrpSpPr/>
          <p:nvPr/>
        </p:nvGrpSpPr>
        <p:grpSpPr>
          <a:xfrm>
            <a:off x="455416" y="4113689"/>
            <a:ext cx="2951538" cy="1462663"/>
            <a:chOff x="582031" y="4221088"/>
            <a:chExt cx="3632662" cy="18002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0237319-5B39-4524-A4C9-F8583A4C2210}"/>
                </a:ext>
              </a:extLst>
            </p:cNvPr>
            <p:cNvSpPr/>
            <p:nvPr/>
          </p:nvSpPr>
          <p:spPr bwMode="auto">
            <a:xfrm>
              <a:off x="582031" y="4221088"/>
              <a:ext cx="3632662" cy="18002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latinLnBrk="0"/>
              <a:endParaRPr lang="ko-KR" altLang="en-US" sz="894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grpSp>
          <p:nvGrpSpPr>
            <p:cNvPr id="17" name="그룹 20">
              <a:extLst>
                <a:ext uri="{FF2B5EF4-FFF2-40B4-BE49-F238E27FC236}">
                  <a16:creationId xmlns:a16="http://schemas.microsoft.com/office/drawing/2014/main" id="{4AF6F60C-B221-4663-B8F8-8CD28C98E672}"/>
                </a:ext>
              </a:extLst>
            </p:cNvPr>
            <p:cNvGrpSpPr/>
            <p:nvPr/>
          </p:nvGrpSpPr>
          <p:grpSpPr>
            <a:xfrm>
              <a:off x="3152800" y="4778828"/>
              <a:ext cx="876803" cy="1155848"/>
              <a:chOff x="6136014" y="1900027"/>
              <a:chExt cx="668234" cy="880901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97B959B8-4B33-495F-8609-0D2AF87E4DEB}"/>
                  </a:ext>
                </a:extLst>
              </p:cNvPr>
              <p:cNvSpPr/>
              <p:nvPr/>
            </p:nvSpPr>
            <p:spPr>
              <a:xfrm>
                <a:off x="6136014" y="2204864"/>
                <a:ext cx="668234" cy="576064"/>
              </a:xfrm>
              <a:prstGeom prst="triangl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75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3C90893-CB55-4E84-80D1-181470D8D375}"/>
                  </a:ext>
                </a:extLst>
              </p:cNvPr>
              <p:cNvSpPr/>
              <p:nvPr/>
            </p:nvSpPr>
            <p:spPr>
              <a:xfrm>
                <a:off x="6196140" y="1900027"/>
                <a:ext cx="534246" cy="534246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75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9BAAB1D-3DD8-4385-8C2B-095D0E47F9F2}"/>
                </a:ext>
              </a:extLst>
            </p:cNvPr>
            <p:cNvSpPr/>
            <p:nvPr/>
          </p:nvSpPr>
          <p:spPr>
            <a:xfrm>
              <a:off x="616137" y="5092195"/>
              <a:ext cx="2613055" cy="7291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25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Times New Roman" panose="02020603050405020304" pitchFamily="18" charset="0"/>
                </a:rPr>
                <a:t>이영수 선생님의</a:t>
              </a:r>
              <a:endParaRPr lang="en-US" altLang="ko-KR" sz="1625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625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Times New Roman" panose="02020603050405020304" pitchFamily="18" charset="0"/>
                </a:rPr>
                <a:t>2023 </a:t>
              </a:r>
              <a:r>
                <a:rPr lang="ko-KR" altLang="en-US" sz="1625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Times New Roman" panose="02020603050405020304" pitchFamily="18" charset="0"/>
                </a:rPr>
                <a:t>커리큘럼</a:t>
              </a:r>
              <a:endParaRPr lang="ko-KR" altLang="en-US" sz="1625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C7D1A05-E40B-4E9A-9D06-C94FD4BB741F}"/>
              </a:ext>
            </a:extLst>
          </p:cNvPr>
          <p:cNvSpPr txBox="1"/>
          <p:nvPr/>
        </p:nvSpPr>
        <p:spPr>
          <a:xfrm>
            <a:off x="455416" y="4281361"/>
            <a:ext cx="2951538" cy="246221"/>
          </a:xfrm>
          <a:prstGeom prst="rect">
            <a:avLst/>
          </a:prstGeom>
          <a:solidFill>
            <a:srgbClr val="CCE4E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2023 </a:t>
            </a:r>
            <a:r>
              <a:rPr lang="ko-KR" altLang="en-US" sz="1000" b="1" dirty="0"/>
              <a:t>영어는 이영수</a:t>
            </a:r>
            <a:r>
              <a:rPr lang="en-US" altLang="ko-KR" sz="1000" b="1" dirty="0"/>
              <a:t>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954A9C-428E-4CE3-B05E-582DB6EE044A}"/>
              </a:ext>
            </a:extLst>
          </p:cNvPr>
          <p:cNvSpPr txBox="1"/>
          <p:nvPr/>
        </p:nvSpPr>
        <p:spPr>
          <a:xfrm>
            <a:off x="455723" y="4621697"/>
            <a:ext cx="2325040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94" dirty="0"/>
              <a:t>노베부터 최상위권까지 영어 공부의 빛</a:t>
            </a:r>
            <a:r>
              <a:rPr lang="en-US" altLang="ko-KR" sz="894" dirty="0"/>
              <a:t>,</a:t>
            </a:r>
            <a:endParaRPr lang="ko-KR" altLang="en-US" sz="894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7EE258-532E-47DB-B93E-58BB59BE2A4B}"/>
              </a:ext>
            </a:extLst>
          </p:cNvPr>
          <p:cNvSpPr txBox="1"/>
          <p:nvPr/>
        </p:nvSpPr>
        <p:spPr>
          <a:xfrm>
            <a:off x="2278271" y="5362252"/>
            <a:ext cx="11182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영어 이영수 선생님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689360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B58F4ED2-F437-4550-BFBE-D5F510D96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416" y="1556792"/>
            <a:ext cx="4457841" cy="383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C01A3E4-DD29-4573-AD3D-6EDF82E83A34}"/>
              </a:ext>
            </a:extLst>
          </p:cNvPr>
          <p:cNvGraphicFramePr>
            <a:graphicFrameLocks noGrp="1"/>
          </p:cNvGraphicFramePr>
          <p:nvPr/>
        </p:nvGraphicFramePr>
        <p:xfrm>
          <a:off x="8160516" y="657174"/>
          <a:ext cx="1737629" cy="1248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7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2368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9384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2689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AFF299AE-1687-44C6-A9CE-59B6CEC9D82D}"/>
              </a:ext>
            </a:extLst>
          </p:cNvPr>
          <p:cNvSpPr/>
          <p:nvPr/>
        </p:nvSpPr>
        <p:spPr bwMode="auto">
          <a:xfrm>
            <a:off x="455416" y="1615298"/>
            <a:ext cx="4446494" cy="3802923"/>
          </a:xfrm>
          <a:prstGeom prst="rect">
            <a:avLst/>
          </a:prstGeom>
          <a:solidFill>
            <a:schemeClr val="tx1">
              <a:lumMod val="50000"/>
              <a:lumOff val="50000"/>
              <a:alpha val="63000"/>
            </a:schemeClr>
          </a:solidFill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65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17F4A-A677-4C21-839F-793D50F776DA}"/>
              </a:ext>
            </a:extLst>
          </p:cNvPr>
          <p:cNvSpPr/>
          <p:nvPr/>
        </p:nvSpPr>
        <p:spPr bwMode="auto">
          <a:xfrm>
            <a:off x="1625546" y="1615299"/>
            <a:ext cx="994611" cy="1053117"/>
          </a:xfrm>
          <a:prstGeom prst="rect">
            <a:avLst/>
          </a:prstGeom>
          <a:solidFill>
            <a:schemeClr val="tx1">
              <a:alpha val="61000"/>
            </a:schemeClr>
          </a:solidFill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r>
              <a:rPr kumimoji="1" lang="en-US" altLang="ko-KR" sz="731" b="1" dirty="0">
                <a:solidFill>
                  <a:schemeClr val="bg1"/>
                </a:solidFill>
                <a:latin typeface="+mj-ea"/>
                <a:sym typeface="Wingdings" pitchFamily="2" charset="2"/>
              </a:rPr>
              <a:t>201*201</a:t>
            </a:r>
            <a:endParaRPr lang="ko-KR" altLang="en-US" sz="731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54F7769-E0B6-4428-87D6-5E07E28862B4}"/>
              </a:ext>
            </a:extLst>
          </p:cNvPr>
          <p:cNvSpPr/>
          <p:nvPr/>
        </p:nvSpPr>
        <p:spPr>
          <a:xfrm>
            <a:off x="5395861" y="1722650"/>
            <a:ext cx="1553776" cy="1923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indent="-185738" defTabSz="777776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650" dirty="0">
                <a:latin typeface="+mj-ea"/>
                <a:ea typeface="+mj-ea"/>
                <a:sym typeface="Wingdings" pitchFamily="2" charset="2"/>
              </a:rPr>
              <a:t>1. PC&gt;</a:t>
            </a:r>
            <a:r>
              <a:rPr kumimoji="1" lang="ko-KR" altLang="en-US" sz="650" dirty="0">
                <a:latin typeface="+mj-ea"/>
                <a:ea typeface="+mj-ea"/>
                <a:sym typeface="Wingdings" pitchFamily="2" charset="2"/>
              </a:rPr>
              <a:t>고</a:t>
            </a:r>
            <a:r>
              <a:rPr kumimoji="1" lang="en-US" altLang="ko-KR" sz="650" dirty="0">
                <a:latin typeface="+mj-ea"/>
                <a:ea typeface="+mj-ea"/>
                <a:sym typeface="Wingdings" pitchFamily="2" charset="2"/>
              </a:rPr>
              <a:t>3N</a:t>
            </a:r>
            <a:r>
              <a:rPr kumimoji="1" lang="ko-KR" altLang="en-US" sz="650" dirty="0">
                <a:latin typeface="+mj-ea"/>
                <a:ea typeface="+mj-ea"/>
                <a:sym typeface="Wingdings" pitchFamily="2" charset="2"/>
              </a:rPr>
              <a:t>수</a:t>
            </a:r>
            <a:r>
              <a:rPr kumimoji="1" lang="en-US" altLang="ko-KR" sz="650" dirty="0">
                <a:latin typeface="+mj-ea"/>
                <a:ea typeface="+mj-ea"/>
                <a:sym typeface="Wingdings" pitchFamily="2" charset="2"/>
              </a:rPr>
              <a:t>&gt;</a:t>
            </a:r>
            <a:r>
              <a:rPr kumimoji="1" lang="ko-KR" altLang="en-US" sz="650" dirty="0">
                <a:latin typeface="+mj-ea"/>
                <a:ea typeface="+mj-ea"/>
                <a:sym typeface="Wingdings" pitchFamily="2" charset="2"/>
              </a:rPr>
              <a:t>기획전배너(</a:t>
            </a:r>
            <a:r>
              <a:rPr kumimoji="1" lang="en-US" altLang="ko-KR" sz="650" dirty="0">
                <a:latin typeface="+mj-ea"/>
                <a:ea typeface="+mj-ea"/>
                <a:sym typeface="Wingdings" pitchFamily="2" charset="2"/>
              </a:rPr>
              <a:t>201*201)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0F012E-7C3F-4106-B0C2-0E84067EF253}"/>
              </a:ext>
            </a:extLst>
          </p:cNvPr>
          <p:cNvSpPr/>
          <p:nvPr/>
        </p:nvSpPr>
        <p:spPr bwMode="auto">
          <a:xfrm>
            <a:off x="5486975" y="1966337"/>
            <a:ext cx="1553776" cy="1462663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65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B2C1FF-107B-4225-91DA-5A2E5C5109D1}"/>
              </a:ext>
            </a:extLst>
          </p:cNvPr>
          <p:cNvSpPr/>
          <p:nvPr/>
        </p:nvSpPr>
        <p:spPr>
          <a:xfrm>
            <a:off x="5475628" y="2526944"/>
            <a:ext cx="1574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Times New Roman" panose="02020603050405020304" pitchFamily="18" charset="0"/>
              </a:rPr>
              <a:t>2023 </a:t>
            </a:r>
            <a:r>
              <a:rPr lang="ko-KR" altLang="en-US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Times New Roman" panose="02020603050405020304" pitchFamily="18" charset="0"/>
              </a:rPr>
              <a:t>커리큘럼</a:t>
            </a:r>
            <a:endParaRPr lang="ko-KR" altLang="en-US" sz="20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04307-AEC4-442D-835B-C21E12788C0D}"/>
              </a:ext>
            </a:extLst>
          </p:cNvPr>
          <p:cNvSpPr txBox="1"/>
          <p:nvPr/>
        </p:nvSpPr>
        <p:spPr>
          <a:xfrm>
            <a:off x="5506482" y="2188133"/>
            <a:ext cx="155377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스콜라영어</a:t>
            </a:r>
            <a:endParaRPr lang="en-US" altLang="ko-KR" sz="1050" dirty="0"/>
          </a:p>
          <a:p>
            <a:pPr algn="ctr"/>
            <a:r>
              <a:rPr lang="ko-KR" altLang="en-US" sz="1200" b="1" dirty="0"/>
              <a:t>이영수</a:t>
            </a:r>
            <a:r>
              <a:rPr lang="ko-KR" altLang="en-US" sz="1050" dirty="0"/>
              <a:t> 선생님의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A8FF6-AF64-4D8D-956E-203A829E6DCE}"/>
              </a:ext>
            </a:extLst>
          </p:cNvPr>
          <p:cNvSpPr txBox="1"/>
          <p:nvPr/>
        </p:nvSpPr>
        <p:spPr>
          <a:xfrm>
            <a:off x="5486975" y="2965526"/>
            <a:ext cx="1565124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11/18~12/17</a:t>
            </a:r>
          </a:p>
          <a:p>
            <a:pPr algn="ctr"/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개강 </a:t>
            </a:r>
            <a:r>
              <a:rPr lang="ko-KR" altLang="en-US" sz="800" dirty="0" err="1">
                <a:solidFill>
                  <a:schemeClr val="bg1">
                    <a:lumMod val="9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알리미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신청하고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간식 받자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D4C7EB-D2DF-435C-BA5C-1B9941E6D4AF}"/>
              </a:ext>
            </a:extLst>
          </p:cNvPr>
          <p:cNvSpPr/>
          <p:nvPr/>
        </p:nvSpPr>
        <p:spPr bwMode="auto">
          <a:xfrm>
            <a:off x="5468321" y="3542795"/>
            <a:ext cx="1553776" cy="1462663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65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02C1B9-8263-4C17-BC8B-BEB4F4D18546}"/>
              </a:ext>
            </a:extLst>
          </p:cNvPr>
          <p:cNvSpPr/>
          <p:nvPr/>
        </p:nvSpPr>
        <p:spPr>
          <a:xfrm>
            <a:off x="5447221" y="4493283"/>
            <a:ext cx="1574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Times New Roman" panose="02020603050405020304" pitchFamily="18" charset="0"/>
              </a:rPr>
              <a:t>2023 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Times New Roman" panose="02020603050405020304" pitchFamily="18" charset="0"/>
              </a:rPr>
              <a:t>커리큘럼</a:t>
            </a:r>
            <a:endParaRPr lang="ko-KR" altLang="en-US" sz="2000" b="1" dirty="0">
              <a:solidFill>
                <a:schemeClr val="accent5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7C01CE-86B4-4C5A-9322-5C41E01AFA10}"/>
              </a:ext>
            </a:extLst>
          </p:cNvPr>
          <p:cNvSpPr txBox="1"/>
          <p:nvPr/>
        </p:nvSpPr>
        <p:spPr>
          <a:xfrm>
            <a:off x="5478075" y="4154472"/>
            <a:ext cx="155377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스콜라영어</a:t>
            </a:r>
            <a:endParaRPr lang="en-US" altLang="ko-KR" sz="1050" dirty="0"/>
          </a:p>
          <a:p>
            <a:pPr algn="ctr"/>
            <a:r>
              <a:rPr lang="ko-KR" altLang="en-US" sz="1200" b="1" dirty="0">
                <a:solidFill>
                  <a:schemeClr val="accent5">
                    <a:lumMod val="75000"/>
                  </a:schemeClr>
                </a:solidFill>
              </a:rPr>
              <a:t>이영수</a:t>
            </a:r>
            <a:r>
              <a:rPr lang="ko-KR" altLang="en-US" sz="105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sz="1050" dirty="0"/>
              <a:t>선생님의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F546D-1C5D-49FE-9DE6-E09A34DE538B}"/>
              </a:ext>
            </a:extLst>
          </p:cNvPr>
          <p:cNvSpPr txBox="1"/>
          <p:nvPr/>
        </p:nvSpPr>
        <p:spPr>
          <a:xfrm>
            <a:off x="5474518" y="3706187"/>
            <a:ext cx="1541382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노베부터 최상위권까지</a:t>
            </a:r>
            <a:endParaRPr lang="en-US" altLang="ko-KR" sz="10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sz="10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영어 공부의 빛</a:t>
            </a:r>
            <a:r>
              <a:rPr lang="en-US" altLang="ko-KR" sz="10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</a:t>
            </a:r>
            <a:endParaRPr lang="ko-KR" altLang="en-US" sz="10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73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C27CC2A-413C-445D-8FF7-857B915B3741}"/>
              </a:ext>
            </a:extLst>
          </p:cNvPr>
          <p:cNvGraphicFramePr>
            <a:graphicFrameLocks noGrp="1"/>
          </p:cNvGraphicFramePr>
          <p:nvPr/>
        </p:nvGraphicFramePr>
        <p:xfrm>
          <a:off x="8160516" y="657174"/>
          <a:ext cx="1737629" cy="191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7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2368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9384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2689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642022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65834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943080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6861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627BAA0-E196-4672-8C18-F5CB8DA770DB}"/>
              </a:ext>
            </a:extLst>
          </p:cNvPr>
          <p:cNvSpPr/>
          <p:nvPr/>
        </p:nvSpPr>
        <p:spPr bwMode="auto">
          <a:xfrm>
            <a:off x="3080792" y="2726922"/>
            <a:ext cx="3744416" cy="1404156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2600" b="1" kern="0" dirty="0">
                <a:solidFill>
                  <a:sysClr val="windowText" lastClr="000000"/>
                </a:solidFill>
                <a:latin typeface="+mn-ea"/>
              </a:rPr>
              <a:t>배너</a:t>
            </a:r>
            <a:r>
              <a:rPr lang="en-US" altLang="ko-KR" sz="2600" b="1" kern="0" dirty="0">
                <a:solidFill>
                  <a:sysClr val="windowText" lastClr="000000"/>
                </a:solidFill>
                <a:latin typeface="+mn-ea"/>
              </a:rPr>
              <a:t>_MOB</a:t>
            </a:r>
          </a:p>
        </p:txBody>
      </p:sp>
    </p:spTree>
    <p:extLst>
      <p:ext uri="{BB962C8B-B14F-4D97-AF65-F5344CB8AC3E}">
        <p14:creationId xmlns:p14="http://schemas.microsoft.com/office/powerpoint/2010/main" val="119361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C01A3E4-DD29-4573-AD3D-6EDF82E83A34}"/>
              </a:ext>
            </a:extLst>
          </p:cNvPr>
          <p:cNvGraphicFramePr>
            <a:graphicFrameLocks noGrp="1"/>
          </p:cNvGraphicFramePr>
          <p:nvPr/>
        </p:nvGraphicFramePr>
        <p:xfrm>
          <a:off x="8160516" y="657174"/>
          <a:ext cx="1737629" cy="1248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7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2368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9384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2689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125D05E0-E36B-4B14-96B8-C6A361F7C005}"/>
              </a:ext>
            </a:extLst>
          </p:cNvPr>
          <p:cNvSpPr/>
          <p:nvPr/>
        </p:nvSpPr>
        <p:spPr>
          <a:xfrm>
            <a:off x="4714484" y="2375329"/>
            <a:ext cx="2452345" cy="1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738" indent="-185738" defTabSz="777776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650" dirty="0">
                <a:latin typeface="+mj-ea"/>
                <a:ea typeface="+mj-ea"/>
                <a:sym typeface="Wingdings" pitchFamily="2" charset="2"/>
              </a:rPr>
              <a:t>1. </a:t>
            </a:r>
            <a:r>
              <a:rPr kumimoji="1" lang="ko-KR" altLang="en-US" sz="650" dirty="0" err="1">
                <a:latin typeface="+mj-ea"/>
                <a:ea typeface="+mj-ea"/>
                <a:sym typeface="Wingdings" pitchFamily="2" charset="2"/>
              </a:rPr>
              <a:t>모바일</a:t>
            </a:r>
            <a:r>
              <a:rPr kumimoji="1" lang="ko-KR" altLang="en-US" sz="650" dirty="0">
                <a:latin typeface="+mj-ea"/>
                <a:ea typeface="+mj-ea"/>
                <a:sym typeface="Wingdings" pitchFamily="2" charset="2"/>
              </a:rPr>
              <a:t> 섹션</a:t>
            </a:r>
            <a:r>
              <a:rPr kumimoji="1" lang="en-US" altLang="ko-KR" sz="650" dirty="0">
                <a:latin typeface="+mj-ea"/>
                <a:ea typeface="+mj-ea"/>
                <a:sym typeface="Wingdings" pitchFamily="2" charset="2"/>
              </a:rPr>
              <a:t>&gt;</a:t>
            </a:r>
            <a:r>
              <a:rPr kumimoji="1" lang="ko-KR" altLang="en-US" sz="650" dirty="0" err="1">
                <a:latin typeface="+mj-ea"/>
                <a:ea typeface="+mj-ea"/>
                <a:sym typeface="Wingdings" pitchFamily="2" charset="2"/>
              </a:rPr>
              <a:t>마이맥선생님메인</a:t>
            </a:r>
            <a:r>
              <a:rPr kumimoji="1" lang="en-US" altLang="ko-KR" sz="650" dirty="0">
                <a:latin typeface="+mj-ea"/>
                <a:ea typeface="+mj-ea"/>
                <a:sym typeface="Wingdings" pitchFamily="2" charset="2"/>
              </a:rPr>
              <a:t>_BIG</a:t>
            </a:r>
            <a:r>
              <a:rPr kumimoji="1" lang="ko-KR" altLang="en-US" sz="650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en-US" altLang="ko-KR" sz="650" dirty="0">
                <a:latin typeface="+mj-ea"/>
                <a:ea typeface="+mj-ea"/>
                <a:sym typeface="Wingdings" pitchFamily="2" charset="2"/>
              </a:rPr>
              <a:t>(640*404)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CD0E721-7BB1-45FA-96A9-0EF26D04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691" y="1648995"/>
            <a:ext cx="2890089" cy="3953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F50148-0C76-4D17-A258-3BF246F07613}"/>
              </a:ext>
            </a:extLst>
          </p:cNvPr>
          <p:cNvSpPr/>
          <p:nvPr/>
        </p:nvSpPr>
        <p:spPr bwMode="auto">
          <a:xfrm>
            <a:off x="998691" y="1623661"/>
            <a:ext cx="2866819" cy="3919936"/>
          </a:xfrm>
          <a:prstGeom prst="rect">
            <a:avLst/>
          </a:prstGeom>
          <a:solidFill>
            <a:schemeClr val="tx1">
              <a:lumMod val="50000"/>
              <a:lumOff val="50000"/>
              <a:alpha val="63000"/>
            </a:schemeClr>
          </a:solidFill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65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0C11B4-8898-44F8-B0FB-D15E482E698D}"/>
              </a:ext>
            </a:extLst>
          </p:cNvPr>
          <p:cNvSpPr/>
          <p:nvPr/>
        </p:nvSpPr>
        <p:spPr>
          <a:xfrm>
            <a:off x="998692" y="2292566"/>
            <a:ext cx="2574286" cy="1638182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31" b="1" dirty="0">
                <a:solidFill>
                  <a:schemeClr val="bg1">
                    <a:lumMod val="95000"/>
                  </a:schemeClr>
                </a:solidFill>
              </a:rPr>
              <a:t>640*404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53E9BAA-2446-4930-8E1D-17F88817B2E4}"/>
              </a:ext>
            </a:extLst>
          </p:cNvPr>
          <p:cNvGrpSpPr/>
          <p:nvPr/>
        </p:nvGrpSpPr>
        <p:grpSpPr>
          <a:xfrm>
            <a:off x="4808984" y="2685264"/>
            <a:ext cx="2951538" cy="1462663"/>
            <a:chOff x="582031" y="4221088"/>
            <a:chExt cx="3632662" cy="18002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7005E1F-E6DB-4A21-A934-465EFA183AB5}"/>
                </a:ext>
              </a:extLst>
            </p:cNvPr>
            <p:cNvSpPr/>
            <p:nvPr/>
          </p:nvSpPr>
          <p:spPr bwMode="auto">
            <a:xfrm>
              <a:off x="582031" y="4221088"/>
              <a:ext cx="3632662" cy="18002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latinLnBrk="0"/>
              <a:endParaRPr lang="ko-KR" altLang="en-US" sz="894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grpSp>
          <p:nvGrpSpPr>
            <p:cNvPr id="25" name="그룹 20">
              <a:extLst>
                <a:ext uri="{FF2B5EF4-FFF2-40B4-BE49-F238E27FC236}">
                  <a16:creationId xmlns:a16="http://schemas.microsoft.com/office/drawing/2014/main" id="{E9466C65-1C8C-4091-B6FE-6261B98FF46B}"/>
                </a:ext>
              </a:extLst>
            </p:cNvPr>
            <p:cNvGrpSpPr/>
            <p:nvPr/>
          </p:nvGrpSpPr>
          <p:grpSpPr>
            <a:xfrm>
              <a:off x="3152800" y="4778828"/>
              <a:ext cx="876803" cy="1155848"/>
              <a:chOff x="6136014" y="1900027"/>
              <a:chExt cx="668234" cy="880901"/>
            </a:xfrm>
          </p:grpSpPr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72856DCC-33FE-4982-931E-2A8B1656AD60}"/>
                  </a:ext>
                </a:extLst>
              </p:cNvPr>
              <p:cNvSpPr/>
              <p:nvPr/>
            </p:nvSpPr>
            <p:spPr>
              <a:xfrm>
                <a:off x="6136014" y="2204864"/>
                <a:ext cx="668234" cy="576064"/>
              </a:xfrm>
              <a:prstGeom prst="triangl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75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EA9C19DF-CD60-4333-B8C4-69472CBBD26A}"/>
                  </a:ext>
                </a:extLst>
              </p:cNvPr>
              <p:cNvSpPr/>
              <p:nvPr/>
            </p:nvSpPr>
            <p:spPr>
              <a:xfrm>
                <a:off x="6196140" y="1900027"/>
                <a:ext cx="534246" cy="534246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75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A8D659-AECD-4FB1-955E-4B246DC75229}"/>
                </a:ext>
              </a:extLst>
            </p:cNvPr>
            <p:cNvSpPr/>
            <p:nvPr/>
          </p:nvSpPr>
          <p:spPr>
            <a:xfrm>
              <a:off x="616137" y="5092195"/>
              <a:ext cx="2613055" cy="7291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25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Times New Roman" panose="02020603050405020304" pitchFamily="18" charset="0"/>
                </a:rPr>
                <a:t>이영수 선생님의</a:t>
              </a:r>
              <a:endParaRPr lang="en-US" altLang="ko-KR" sz="1625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625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Times New Roman" panose="02020603050405020304" pitchFamily="18" charset="0"/>
                </a:rPr>
                <a:t>2023 </a:t>
              </a:r>
              <a:r>
                <a:rPr lang="ko-KR" altLang="en-US" sz="1625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Times New Roman" panose="02020603050405020304" pitchFamily="18" charset="0"/>
                </a:rPr>
                <a:t>커리큘럼</a:t>
              </a:r>
              <a:endParaRPr lang="ko-KR" altLang="en-US" sz="1625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F0F1194-BD77-4085-BC14-B3FAB56FA41B}"/>
              </a:ext>
            </a:extLst>
          </p:cNvPr>
          <p:cNvSpPr txBox="1"/>
          <p:nvPr/>
        </p:nvSpPr>
        <p:spPr>
          <a:xfrm>
            <a:off x="4808984" y="2852936"/>
            <a:ext cx="2951538" cy="246221"/>
          </a:xfrm>
          <a:prstGeom prst="rect">
            <a:avLst/>
          </a:prstGeom>
          <a:solidFill>
            <a:srgbClr val="CCE4E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2023 </a:t>
            </a:r>
            <a:r>
              <a:rPr lang="ko-KR" altLang="en-US" sz="1000" b="1" dirty="0"/>
              <a:t>영어는 이영수</a:t>
            </a:r>
            <a:r>
              <a:rPr lang="en-US" altLang="ko-KR" sz="1000" b="1" dirty="0"/>
              <a:t>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E7731-9F17-4B5A-841E-780A42DA024E}"/>
              </a:ext>
            </a:extLst>
          </p:cNvPr>
          <p:cNvSpPr txBox="1"/>
          <p:nvPr/>
        </p:nvSpPr>
        <p:spPr>
          <a:xfrm>
            <a:off x="4809291" y="3193272"/>
            <a:ext cx="2325040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94" dirty="0"/>
              <a:t>노베부터 최상위권까지 영어 공부의 빛</a:t>
            </a:r>
            <a:r>
              <a:rPr lang="en-US" altLang="ko-KR" sz="894" dirty="0"/>
              <a:t>,</a:t>
            </a:r>
            <a:endParaRPr lang="ko-KR" altLang="en-US" sz="894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180B60-AD49-48E6-88CA-E09B36FB88EF}"/>
              </a:ext>
            </a:extLst>
          </p:cNvPr>
          <p:cNvSpPr txBox="1"/>
          <p:nvPr/>
        </p:nvSpPr>
        <p:spPr>
          <a:xfrm>
            <a:off x="6631839" y="3933827"/>
            <a:ext cx="11182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영어 이영수 선생님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905308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C01A3E4-DD29-4573-AD3D-6EDF82E83A34}"/>
              </a:ext>
            </a:extLst>
          </p:cNvPr>
          <p:cNvGraphicFramePr>
            <a:graphicFrameLocks noGrp="1"/>
          </p:cNvGraphicFramePr>
          <p:nvPr/>
        </p:nvGraphicFramePr>
        <p:xfrm>
          <a:off x="8160516" y="657174"/>
          <a:ext cx="1737629" cy="1248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7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2368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9384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2689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5B1D61-8119-45CC-95BE-2CBA7C5AB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29" y="1673805"/>
            <a:ext cx="2691299" cy="4306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6E281F-DFBE-4F12-A91A-F2FB5FB6B470}"/>
              </a:ext>
            </a:extLst>
          </p:cNvPr>
          <p:cNvSpPr/>
          <p:nvPr/>
        </p:nvSpPr>
        <p:spPr bwMode="auto">
          <a:xfrm>
            <a:off x="572429" y="1673805"/>
            <a:ext cx="2691299" cy="4329481"/>
          </a:xfrm>
          <a:prstGeom prst="rect">
            <a:avLst/>
          </a:prstGeom>
          <a:solidFill>
            <a:schemeClr val="tx1">
              <a:lumMod val="50000"/>
              <a:lumOff val="50000"/>
              <a:alpha val="63000"/>
            </a:schemeClr>
          </a:solidFill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65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38F13F-4903-4CF1-A970-73896B8993C7}"/>
              </a:ext>
            </a:extLst>
          </p:cNvPr>
          <p:cNvSpPr/>
          <p:nvPr/>
        </p:nvSpPr>
        <p:spPr>
          <a:xfrm>
            <a:off x="646414" y="4569142"/>
            <a:ext cx="2090756" cy="790573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31" b="1" dirty="0">
                <a:solidFill>
                  <a:schemeClr val="bg1">
                    <a:lumMod val="95000"/>
                  </a:schemeClr>
                </a:solidFill>
              </a:rPr>
              <a:t>640*230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8B3100-77DA-4FB1-B3E3-3C70B89287D4}"/>
              </a:ext>
            </a:extLst>
          </p:cNvPr>
          <p:cNvSpPr/>
          <p:nvPr/>
        </p:nvSpPr>
        <p:spPr>
          <a:xfrm>
            <a:off x="3970734" y="1758115"/>
            <a:ext cx="2452345" cy="1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738" indent="-185738" defTabSz="777776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650" dirty="0">
                <a:latin typeface="+mj-ea"/>
                <a:ea typeface="+mj-ea"/>
                <a:sym typeface="Wingdings" pitchFamily="2" charset="2"/>
              </a:rPr>
              <a:t>1. </a:t>
            </a:r>
            <a:r>
              <a:rPr kumimoji="1" lang="ko-KR" altLang="en-US" sz="650" dirty="0" err="1">
                <a:latin typeface="+mj-ea"/>
                <a:ea typeface="+mj-ea"/>
                <a:sym typeface="Wingdings" pitchFamily="2" charset="2"/>
              </a:rPr>
              <a:t>모바일</a:t>
            </a:r>
            <a:r>
              <a:rPr kumimoji="1" lang="ko-KR" altLang="en-US" sz="650" dirty="0">
                <a:latin typeface="+mj-ea"/>
                <a:ea typeface="+mj-ea"/>
                <a:sym typeface="Wingdings" pitchFamily="2" charset="2"/>
              </a:rPr>
              <a:t> 홈 </a:t>
            </a:r>
            <a:r>
              <a:rPr kumimoji="1" lang="en-US" altLang="ko-KR" sz="650" dirty="0">
                <a:latin typeface="+mj-ea"/>
                <a:ea typeface="+mj-ea"/>
                <a:sym typeface="Wingdings" pitchFamily="2" charset="2"/>
              </a:rPr>
              <a:t>(640*230)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2000B7-E19D-4D4D-86E3-7E4F163A54D1}"/>
              </a:ext>
            </a:extLst>
          </p:cNvPr>
          <p:cNvGrpSpPr/>
          <p:nvPr/>
        </p:nvGrpSpPr>
        <p:grpSpPr>
          <a:xfrm>
            <a:off x="3780050" y="2032230"/>
            <a:ext cx="2488233" cy="585065"/>
            <a:chOff x="5763752" y="3140968"/>
            <a:chExt cx="3062440" cy="72008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5F65E5E-4A38-4EFD-8D42-AB8976742080}"/>
                </a:ext>
              </a:extLst>
            </p:cNvPr>
            <p:cNvSpPr/>
            <p:nvPr/>
          </p:nvSpPr>
          <p:spPr bwMode="auto">
            <a:xfrm>
              <a:off x="6051784" y="3140968"/>
              <a:ext cx="2470210" cy="720080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latinLnBrk="0"/>
              <a:endParaRPr lang="ko-KR" altLang="en-US" sz="65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7CC4E3-6AA2-4DB9-A4FD-50CC566A8290}"/>
                </a:ext>
              </a:extLst>
            </p:cNvPr>
            <p:cNvSpPr/>
            <p:nvPr/>
          </p:nvSpPr>
          <p:spPr>
            <a:xfrm>
              <a:off x="5763752" y="3167676"/>
              <a:ext cx="3062440" cy="421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ko-KR" altLang="en-US" sz="1625" b="1" dirty="0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38503E-95B6-4EFE-8558-3874A0627769}"/>
              </a:ext>
            </a:extLst>
          </p:cNvPr>
          <p:cNvSpPr/>
          <p:nvPr/>
        </p:nvSpPr>
        <p:spPr>
          <a:xfrm>
            <a:off x="3973496" y="2137481"/>
            <a:ext cx="2088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2023 </a:t>
            </a:r>
            <a:r>
              <a:rPr lang="ko-KR" altLang="en-US" b="1" dirty="0"/>
              <a:t>커리큘럼</a:t>
            </a:r>
          </a:p>
        </p:txBody>
      </p:sp>
    </p:spTree>
    <p:extLst>
      <p:ext uri="{BB962C8B-B14F-4D97-AF65-F5344CB8AC3E}">
        <p14:creationId xmlns:p14="http://schemas.microsoft.com/office/powerpoint/2010/main" val="136433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F83B5E-D92E-40FC-8308-F1006C6850A1}"/>
              </a:ext>
            </a:extLst>
          </p:cNvPr>
          <p:cNvSpPr/>
          <p:nvPr/>
        </p:nvSpPr>
        <p:spPr bwMode="auto">
          <a:xfrm>
            <a:off x="-222389" y="974454"/>
            <a:ext cx="5106702" cy="4663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schemeClr val="bg1"/>
                </a:solidFill>
                <a:latin typeface="+mn-ea"/>
                <a:ea typeface="+mn-ea"/>
              </a:rPr>
              <a:t>필수 </a:t>
            </a:r>
            <a:r>
              <a:rPr kumimoji="0" lang="en-US" altLang="ko-KR" b="1" kern="0" dirty="0">
                <a:solidFill>
                  <a:schemeClr val="bg1"/>
                </a:solidFill>
                <a:latin typeface="+mn-ea"/>
                <a:ea typeface="+mn-ea"/>
              </a:rPr>
              <a:t>STEP</a:t>
            </a:r>
            <a:endParaRPr kumimoji="0" lang="ko-KR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BB8DFAB-D052-4738-8B75-A37186C30FDA}"/>
              </a:ext>
            </a:extLst>
          </p:cNvPr>
          <p:cNvSpPr/>
          <p:nvPr/>
        </p:nvSpPr>
        <p:spPr bwMode="auto">
          <a:xfrm>
            <a:off x="4992002" y="974454"/>
            <a:ext cx="5106702" cy="4663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schemeClr val="bg1"/>
                </a:solidFill>
                <a:latin typeface="+mn-ea"/>
                <a:ea typeface="+mn-ea"/>
              </a:rPr>
              <a:t>선택 </a:t>
            </a:r>
            <a:r>
              <a:rPr kumimoji="0" lang="en-US" altLang="ko-KR" b="1" kern="0" dirty="0">
                <a:solidFill>
                  <a:schemeClr val="bg1"/>
                </a:solidFill>
                <a:latin typeface="+mn-ea"/>
                <a:ea typeface="+mn-ea"/>
              </a:rPr>
              <a:t>STEP</a:t>
            </a:r>
            <a:endParaRPr kumimoji="0" lang="ko-KR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523110" y="1962670"/>
            <a:ext cx="2824527" cy="440475"/>
            <a:chOff x="1662670" y="2389291"/>
            <a:chExt cx="2824527" cy="515758"/>
          </a:xfrm>
        </p:grpSpPr>
        <p:sp>
          <p:nvSpPr>
            <p:cNvPr id="69" name="직사각형 68"/>
            <p:cNvSpPr/>
            <p:nvPr/>
          </p:nvSpPr>
          <p:spPr bwMode="auto">
            <a:xfrm>
              <a:off x="1662670" y="2389291"/>
              <a:ext cx="2815447" cy="5040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latinLnBrk="0"/>
              <a:endParaRPr lang="ko-KR" altLang="en-US" sz="7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671750" y="2400518"/>
              <a:ext cx="2815447" cy="504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유베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가는 길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</a:t>
              </a:r>
            </a:p>
            <a:p>
              <a:pPr algn="ctr"/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이것만 제대로 하면 </a:t>
              </a:r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r>
                <a: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등급</a:t>
              </a:r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!</a:t>
              </a: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BDF007-833A-4D44-99AD-C39028EF1D36}"/>
              </a:ext>
            </a:extLst>
          </p:cNvPr>
          <p:cNvSpPr/>
          <p:nvPr/>
        </p:nvSpPr>
        <p:spPr bwMode="auto">
          <a:xfrm>
            <a:off x="-222389" y="1945819"/>
            <a:ext cx="1672700" cy="457326"/>
          </a:xfrm>
          <a:prstGeom prst="rect">
            <a:avLst/>
          </a:prstGeom>
          <a:solidFill>
            <a:srgbClr val="FFC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dirty="0">
                <a:solidFill>
                  <a:schemeClr val="bg1"/>
                </a:solidFill>
                <a:latin typeface="+mn-ea"/>
              </a:rPr>
              <a:t>입문</a:t>
            </a:r>
            <a:endParaRPr kumimoji="0" lang="ko-KR" altLang="en-US" sz="20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790B259-2482-422E-90E6-2DEF3783BE14}"/>
              </a:ext>
            </a:extLst>
          </p:cNvPr>
          <p:cNvSpPr/>
          <p:nvPr/>
        </p:nvSpPr>
        <p:spPr bwMode="auto">
          <a:xfrm>
            <a:off x="6765343" y="1508823"/>
            <a:ext cx="2813816" cy="4304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6912FF5-E472-44C1-9061-E0E34BD467D5}"/>
              </a:ext>
            </a:extLst>
          </p:cNvPr>
          <p:cNvSpPr/>
          <p:nvPr/>
        </p:nvSpPr>
        <p:spPr>
          <a:xfrm>
            <a:off x="6621162" y="1527711"/>
            <a:ext cx="30789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전치사는 다 안다고 생각했습니다만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하나의 원리로 열을 관통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10DBB2E-37E5-4C70-A05A-861D4E260728}"/>
              </a:ext>
            </a:extLst>
          </p:cNvPr>
          <p:cNvSpPr/>
          <p:nvPr/>
        </p:nvSpPr>
        <p:spPr bwMode="auto">
          <a:xfrm>
            <a:off x="4398717" y="1996934"/>
            <a:ext cx="485777" cy="365201"/>
          </a:xfrm>
          <a:prstGeom prst="rect">
            <a:avLst/>
          </a:prstGeom>
          <a:solidFill>
            <a:srgbClr val="FFE593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1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월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DBDCEDF-EAED-4346-A61B-0306484D8A1F}"/>
              </a:ext>
            </a:extLst>
          </p:cNvPr>
          <p:cNvSpPr/>
          <p:nvPr/>
        </p:nvSpPr>
        <p:spPr bwMode="auto">
          <a:xfrm>
            <a:off x="9667128" y="1568716"/>
            <a:ext cx="485777" cy="3652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오픈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CAE0D57-1FF7-4E74-A3C8-114DF74912EF}"/>
              </a:ext>
            </a:extLst>
          </p:cNvPr>
          <p:cNvSpPr/>
          <p:nvPr/>
        </p:nvSpPr>
        <p:spPr bwMode="auto">
          <a:xfrm>
            <a:off x="6768358" y="1992920"/>
            <a:ext cx="2813816" cy="4304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CF61461-AD6A-4A2E-8315-F716E5F14D49}"/>
              </a:ext>
            </a:extLst>
          </p:cNvPr>
          <p:cNvSpPr/>
          <p:nvPr/>
        </p:nvSpPr>
        <p:spPr>
          <a:xfrm>
            <a:off x="6758474" y="2003628"/>
            <a:ext cx="289410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다의어그램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단어의 다중인격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 한 문장과 사진으로 파헤치다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/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A83B5A4-4FA8-46B3-B02A-C78867C147D0}"/>
              </a:ext>
            </a:extLst>
          </p:cNvPr>
          <p:cNvSpPr/>
          <p:nvPr/>
        </p:nvSpPr>
        <p:spPr bwMode="auto">
          <a:xfrm>
            <a:off x="9661367" y="2065455"/>
            <a:ext cx="485777" cy="3652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오픈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CBD78BB-983B-4A0D-876B-A71BC6C80FF2}"/>
              </a:ext>
            </a:extLst>
          </p:cNvPr>
          <p:cNvSpPr/>
          <p:nvPr/>
        </p:nvSpPr>
        <p:spPr bwMode="auto">
          <a:xfrm>
            <a:off x="-213202" y="2442964"/>
            <a:ext cx="1672700" cy="91573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dirty="0">
                <a:solidFill>
                  <a:schemeClr val="bg1"/>
                </a:solidFill>
                <a:latin typeface="+mn-ea"/>
              </a:rPr>
              <a:t>기본기</a:t>
            </a:r>
            <a:r>
              <a:rPr lang="en-US" altLang="ko-KR" sz="2000" b="1" kern="0" dirty="0">
                <a:solidFill>
                  <a:schemeClr val="bg1"/>
                </a:solidFill>
                <a:latin typeface="+mn-ea"/>
              </a:rPr>
              <a:t>+</a:t>
            </a:r>
            <a:r>
              <a:rPr lang="ko-KR" altLang="en-US" sz="2000" b="1" kern="0" dirty="0">
                <a:solidFill>
                  <a:schemeClr val="bg1"/>
                </a:solidFill>
                <a:latin typeface="+mn-ea"/>
              </a:rPr>
              <a:t>체화</a:t>
            </a:r>
            <a:endParaRPr kumimoji="0" lang="ko-KR" altLang="en-US" sz="20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19D392-2460-4244-923F-2F2B4FDEF575}"/>
              </a:ext>
            </a:extLst>
          </p:cNvPr>
          <p:cNvSpPr/>
          <p:nvPr/>
        </p:nvSpPr>
        <p:spPr bwMode="auto">
          <a:xfrm>
            <a:off x="1526570" y="2451042"/>
            <a:ext cx="2813815" cy="9245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Foundation</a:t>
            </a: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독해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구문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듣기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어휘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 단위 </a:t>
            </a:r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ALL-in-One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교재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강의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무엇을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어떻게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얼마나 </a:t>
            </a:r>
            <a:r>
              <a:rPr lang="ko-KR" altLang="en-US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공부해야하는지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고민하지 않으셔도 됩니다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믿고 따라오세요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22C9AD9-563F-441C-8E2F-42ECD1E4A5E9}"/>
              </a:ext>
            </a:extLst>
          </p:cNvPr>
          <p:cNvSpPr/>
          <p:nvPr/>
        </p:nvSpPr>
        <p:spPr bwMode="auto">
          <a:xfrm>
            <a:off x="1523110" y="3994699"/>
            <a:ext cx="2822139" cy="4304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807564B-46CC-4A14-9A35-4DA0612C0A7A}"/>
              </a:ext>
            </a:extLst>
          </p:cNvPr>
          <p:cNvSpPr/>
          <p:nvPr/>
        </p:nvSpPr>
        <p:spPr>
          <a:xfrm>
            <a:off x="1552306" y="3994293"/>
            <a:ext cx="281381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출제자의 핸드북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평가원 선택지 기출 어휘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273A3D0-F23C-4011-A2D1-5C8889E50313}"/>
              </a:ext>
            </a:extLst>
          </p:cNvPr>
          <p:cNvSpPr/>
          <p:nvPr/>
        </p:nvSpPr>
        <p:spPr bwMode="auto">
          <a:xfrm>
            <a:off x="4407767" y="2441004"/>
            <a:ext cx="485777" cy="9454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dirty="0">
                <a:solidFill>
                  <a:sysClr val="windowText" lastClr="000000"/>
                </a:solidFill>
                <a:latin typeface="+mn-ea"/>
              </a:rPr>
              <a:t>1</a:t>
            </a:r>
            <a:r>
              <a:rPr lang="ko-KR" altLang="en-US" sz="1050" b="1" kern="0" dirty="0">
                <a:solidFill>
                  <a:sysClr val="windowText" lastClr="000000"/>
                </a:solidFill>
                <a:latin typeface="+mn-ea"/>
              </a:rPr>
              <a:t>월</a:t>
            </a:r>
            <a:endParaRPr kumimoji="0" lang="ko-KR" altLang="en-US" sz="105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C7B9E4D-2FAF-466A-9649-42E22BA15B8B}"/>
              </a:ext>
            </a:extLst>
          </p:cNvPr>
          <p:cNvSpPr/>
          <p:nvPr/>
        </p:nvSpPr>
        <p:spPr bwMode="auto">
          <a:xfrm>
            <a:off x="-212840" y="3386439"/>
            <a:ext cx="1672700" cy="1038741"/>
          </a:xfrm>
          <a:prstGeom prst="rect">
            <a:avLst/>
          </a:prstGeom>
          <a:solidFill>
            <a:srgbClr val="376092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 b="1" kern="0" dirty="0">
                <a:solidFill>
                  <a:schemeClr val="bg1"/>
                </a:solidFill>
                <a:latin typeface="+mn-ea"/>
                <a:ea typeface="+mn-ea"/>
              </a:rPr>
              <a:t>심화</a:t>
            </a:r>
            <a:r>
              <a:rPr kumimoji="0" lang="en-US" altLang="ko-KR" sz="2000" b="1" kern="0" dirty="0">
                <a:solidFill>
                  <a:schemeClr val="bg1"/>
                </a:solidFill>
                <a:latin typeface="+mn-ea"/>
                <a:ea typeface="+mn-ea"/>
              </a:rPr>
              <a:t>+</a:t>
            </a:r>
            <a:r>
              <a:rPr kumimoji="0" lang="ko-KR" altLang="en-US" sz="2000" b="1" kern="0" dirty="0">
                <a:solidFill>
                  <a:schemeClr val="bg1"/>
                </a:solidFill>
                <a:latin typeface="+mn-ea"/>
                <a:ea typeface="+mn-ea"/>
              </a:rPr>
              <a:t>체화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1D332E1-5B81-44E0-9ADD-3673867E8570}"/>
              </a:ext>
            </a:extLst>
          </p:cNvPr>
          <p:cNvSpPr/>
          <p:nvPr/>
        </p:nvSpPr>
        <p:spPr bwMode="auto">
          <a:xfrm>
            <a:off x="1526570" y="3417472"/>
            <a:ext cx="2813816" cy="5474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E375C02-A90F-470D-B758-15400BB08BC8}"/>
              </a:ext>
            </a:extLst>
          </p:cNvPr>
          <p:cNvSpPr/>
          <p:nvPr/>
        </p:nvSpPr>
        <p:spPr bwMode="auto">
          <a:xfrm>
            <a:off x="6779098" y="2936948"/>
            <a:ext cx="2813816" cy="4304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8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29BFD56-D77B-48EE-8BD3-F2D8C80C5FFC}"/>
              </a:ext>
            </a:extLst>
          </p:cNvPr>
          <p:cNvSpPr/>
          <p:nvPr/>
        </p:nvSpPr>
        <p:spPr bwMode="auto">
          <a:xfrm>
            <a:off x="6787762" y="3411180"/>
            <a:ext cx="2813816" cy="4304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4AFB7A4-04E7-48CE-9B02-AA3BF6C328C2}"/>
              </a:ext>
            </a:extLst>
          </p:cNvPr>
          <p:cNvSpPr/>
          <p:nvPr/>
        </p:nvSpPr>
        <p:spPr>
          <a:xfrm>
            <a:off x="1557775" y="3387999"/>
            <a:ext cx="26675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Leaping</a:t>
            </a: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독해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구문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듣기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어법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어휘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 단위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ALL-in-One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주간지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 프로그램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3235909-1D1B-45D8-BD60-74465BEFB896}"/>
              </a:ext>
            </a:extLst>
          </p:cNvPr>
          <p:cNvSpPr/>
          <p:nvPr/>
        </p:nvSpPr>
        <p:spPr>
          <a:xfrm>
            <a:off x="6795903" y="2955033"/>
            <a:ext cx="28083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RE:ACT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빈칸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빈칸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너도 쉽게 풀 수 있어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AB2B074-9B64-4318-863F-AE576C2C9D28}"/>
              </a:ext>
            </a:extLst>
          </p:cNvPr>
          <p:cNvSpPr/>
          <p:nvPr/>
        </p:nvSpPr>
        <p:spPr>
          <a:xfrm>
            <a:off x="6773907" y="3394826"/>
            <a:ext cx="28193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 </a:t>
            </a: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순서삽입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유기적 독해를 새롭게 정의하다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AC05435-8100-4C10-B49D-2396CF6E09E2}"/>
              </a:ext>
            </a:extLst>
          </p:cNvPr>
          <p:cNvSpPr/>
          <p:nvPr/>
        </p:nvSpPr>
        <p:spPr bwMode="auto">
          <a:xfrm>
            <a:off x="4398536" y="3400876"/>
            <a:ext cx="485777" cy="547420"/>
          </a:xfrm>
          <a:prstGeom prst="rect">
            <a:avLst/>
          </a:prstGeom>
          <a:solidFill>
            <a:srgbClr val="8EB4E3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dirty="0">
                <a:solidFill>
                  <a:sysClr val="windowText" lastClr="000000"/>
                </a:solidFill>
                <a:latin typeface="+mn-ea"/>
              </a:rPr>
              <a:t>4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월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F7EDFFF-C4D1-464C-B332-19D78E0F0A8D}"/>
              </a:ext>
            </a:extLst>
          </p:cNvPr>
          <p:cNvSpPr/>
          <p:nvPr/>
        </p:nvSpPr>
        <p:spPr bwMode="auto">
          <a:xfrm>
            <a:off x="9653419" y="2971410"/>
            <a:ext cx="485777" cy="3652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오픈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04826C3-6758-463E-9225-CF9E30BAFF86}"/>
              </a:ext>
            </a:extLst>
          </p:cNvPr>
          <p:cNvSpPr/>
          <p:nvPr/>
        </p:nvSpPr>
        <p:spPr bwMode="auto">
          <a:xfrm>
            <a:off x="9668092" y="3422865"/>
            <a:ext cx="485777" cy="3652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오픈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76DF992-6D13-495F-BC06-6574458D46F0}"/>
              </a:ext>
            </a:extLst>
          </p:cNvPr>
          <p:cNvSpPr/>
          <p:nvPr/>
        </p:nvSpPr>
        <p:spPr bwMode="auto">
          <a:xfrm>
            <a:off x="6780363" y="2465102"/>
            <a:ext cx="2813816" cy="4304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8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5992BE4-1199-43BF-A366-ED0D06368F2F}"/>
              </a:ext>
            </a:extLst>
          </p:cNvPr>
          <p:cNvSpPr/>
          <p:nvPr/>
        </p:nvSpPr>
        <p:spPr>
          <a:xfrm>
            <a:off x="6901968" y="2490898"/>
            <a:ext cx="25485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RE:ACT </a:t>
            </a: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함축의미추론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주제제목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방심하면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89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점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23D07B9-6357-42FF-8402-F7305ED50C55}"/>
              </a:ext>
            </a:extLst>
          </p:cNvPr>
          <p:cNvSpPr/>
          <p:nvPr/>
        </p:nvSpPr>
        <p:spPr bwMode="auto">
          <a:xfrm>
            <a:off x="9660764" y="2507300"/>
            <a:ext cx="485777" cy="3652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오픈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017F620-164C-40A9-B52C-0BD56C5AD2BB}"/>
              </a:ext>
            </a:extLst>
          </p:cNvPr>
          <p:cNvSpPr/>
          <p:nvPr/>
        </p:nvSpPr>
        <p:spPr bwMode="auto">
          <a:xfrm>
            <a:off x="1523937" y="1492155"/>
            <a:ext cx="2813816" cy="44583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C92565C-4B20-44AE-8806-FFA921187867}"/>
              </a:ext>
            </a:extLst>
          </p:cNvPr>
          <p:cNvSpPr/>
          <p:nvPr/>
        </p:nvSpPr>
        <p:spPr>
          <a:xfrm>
            <a:off x="1513434" y="1529262"/>
            <a:ext cx="2775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이영수 기출분석서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시나리오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분석본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명가 스콜라영어 제작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EB54644-EC5F-4CAA-90D8-0D77DE3354A4}"/>
              </a:ext>
            </a:extLst>
          </p:cNvPr>
          <p:cNvSpPr/>
          <p:nvPr/>
        </p:nvSpPr>
        <p:spPr bwMode="auto">
          <a:xfrm>
            <a:off x="4402425" y="1520653"/>
            <a:ext cx="485777" cy="355018"/>
          </a:xfrm>
          <a:prstGeom prst="rect">
            <a:avLst/>
          </a:prstGeom>
          <a:solidFill>
            <a:srgbClr val="E6B9B8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12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월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452107F-A7EC-4B70-B71B-49ADA94DC0A2}"/>
              </a:ext>
            </a:extLst>
          </p:cNvPr>
          <p:cNvSpPr/>
          <p:nvPr/>
        </p:nvSpPr>
        <p:spPr bwMode="auto">
          <a:xfrm>
            <a:off x="1539257" y="4448370"/>
            <a:ext cx="2813816" cy="598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8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4EDCCD6-0BE6-46A9-9134-6F9CBFAA6CFC}"/>
              </a:ext>
            </a:extLst>
          </p:cNvPr>
          <p:cNvSpPr/>
          <p:nvPr/>
        </p:nvSpPr>
        <p:spPr>
          <a:xfrm>
            <a:off x="1530991" y="4464318"/>
            <a:ext cx="28138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Culmination</a:t>
            </a: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이영수 선생님 커리큘럼의 정점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등급으로 가는 마지막 열차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D6A44C8-7ADD-478E-9E27-3B09094A9420}"/>
              </a:ext>
            </a:extLst>
          </p:cNvPr>
          <p:cNvSpPr/>
          <p:nvPr/>
        </p:nvSpPr>
        <p:spPr bwMode="auto">
          <a:xfrm>
            <a:off x="4422841" y="4446095"/>
            <a:ext cx="485777" cy="5988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8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월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9FB5D8E-C357-40FA-B696-5AF8502C9C9B}"/>
              </a:ext>
            </a:extLst>
          </p:cNvPr>
          <p:cNvSpPr/>
          <p:nvPr/>
        </p:nvSpPr>
        <p:spPr bwMode="auto">
          <a:xfrm>
            <a:off x="-221206" y="4464318"/>
            <a:ext cx="1672700" cy="59886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 b="1" kern="0" dirty="0">
                <a:solidFill>
                  <a:schemeClr val="bg1"/>
                </a:solidFill>
                <a:latin typeface="+mn-ea"/>
                <a:ea typeface="+mn-ea"/>
              </a:rPr>
              <a:t>파이널</a:t>
            </a:r>
            <a:r>
              <a:rPr lang="en-US" altLang="ko-KR" sz="2000" b="1" kern="0" dirty="0">
                <a:solidFill>
                  <a:schemeClr val="bg1"/>
                </a:solidFill>
                <a:latin typeface="+mn-ea"/>
              </a:rPr>
              <a:t>+</a:t>
            </a:r>
            <a:r>
              <a:rPr lang="ko-KR" altLang="en-US" sz="2000" b="1" kern="0" dirty="0">
                <a:solidFill>
                  <a:schemeClr val="bg1"/>
                </a:solidFill>
                <a:latin typeface="+mn-ea"/>
              </a:rPr>
              <a:t>체화</a:t>
            </a:r>
            <a:endParaRPr kumimoji="0" lang="ko-KR" altLang="en-US" sz="20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43E6315-C25A-44BF-BEB8-3235A49639CB}"/>
              </a:ext>
            </a:extLst>
          </p:cNvPr>
          <p:cNvSpPr/>
          <p:nvPr/>
        </p:nvSpPr>
        <p:spPr bwMode="auto">
          <a:xfrm>
            <a:off x="-230491" y="1475304"/>
            <a:ext cx="1672700" cy="445834"/>
          </a:xfrm>
          <a:prstGeom prst="rect">
            <a:avLst/>
          </a:prstGeom>
          <a:solidFill>
            <a:srgbClr val="C0504D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dirty="0">
                <a:solidFill>
                  <a:schemeClr val="bg1"/>
                </a:solidFill>
                <a:latin typeface="+mn-ea"/>
              </a:rPr>
              <a:t>기출분석</a:t>
            </a:r>
            <a:endParaRPr kumimoji="0" lang="ko-KR" altLang="en-US" sz="20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69840A7-47BB-4867-94AF-1EB58771AAE5}"/>
              </a:ext>
            </a:extLst>
          </p:cNvPr>
          <p:cNvSpPr/>
          <p:nvPr/>
        </p:nvSpPr>
        <p:spPr bwMode="auto">
          <a:xfrm>
            <a:off x="4411411" y="3994293"/>
            <a:ext cx="485777" cy="430887"/>
          </a:xfrm>
          <a:prstGeom prst="rect">
            <a:avLst/>
          </a:prstGeom>
          <a:solidFill>
            <a:srgbClr val="8EB4E3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4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월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D604EE2-8CC6-4E71-8CC4-643F1A1F70FB}"/>
              </a:ext>
            </a:extLst>
          </p:cNvPr>
          <p:cNvSpPr/>
          <p:nvPr/>
        </p:nvSpPr>
        <p:spPr bwMode="auto">
          <a:xfrm>
            <a:off x="6784939" y="3907424"/>
            <a:ext cx="2813816" cy="4304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endParaRPr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AB2C90C-CF37-4EDC-A11B-F71C2A962D7E}"/>
              </a:ext>
            </a:extLst>
          </p:cNvPr>
          <p:cNvSpPr/>
          <p:nvPr/>
        </p:nvSpPr>
        <p:spPr>
          <a:xfrm>
            <a:off x="6771084" y="3891070"/>
            <a:ext cx="28193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어법을 버리려고 했습니다만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듣기 풀 때 어법을 풀어내는 마법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7D8BF76-37CF-4F86-B355-12370CD68725}"/>
              </a:ext>
            </a:extLst>
          </p:cNvPr>
          <p:cNvSpPr/>
          <p:nvPr/>
        </p:nvSpPr>
        <p:spPr bwMode="auto">
          <a:xfrm>
            <a:off x="9665269" y="3919109"/>
            <a:ext cx="485777" cy="3652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오픈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63B8B-7B35-4BF3-9844-52D9AB334F2C}"/>
              </a:ext>
            </a:extLst>
          </p:cNvPr>
          <p:cNvSpPr txBox="1"/>
          <p:nvPr/>
        </p:nvSpPr>
        <p:spPr>
          <a:xfrm>
            <a:off x="4351963" y="1965921"/>
            <a:ext cx="485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i="1" dirty="0">
                <a:solidFill>
                  <a:srgbClr val="FF0000"/>
                </a:solidFill>
              </a:rPr>
              <a:t>Live!</a:t>
            </a:r>
            <a:endParaRPr lang="ko-KR" altLang="en-US" sz="900" b="1" i="1" dirty="0">
              <a:solidFill>
                <a:srgbClr val="FF0000"/>
              </a:solidFill>
            </a:endParaRPr>
          </a:p>
        </p:txBody>
      </p:sp>
      <p:sp>
        <p:nvSpPr>
          <p:cNvPr id="4" name="별: 꼭짓점 7개 3">
            <a:extLst>
              <a:ext uri="{FF2B5EF4-FFF2-40B4-BE49-F238E27FC236}">
                <a16:creationId xmlns:a16="http://schemas.microsoft.com/office/drawing/2014/main" id="{4EC0CF6B-4E72-4933-AB41-ECEE2B713829}"/>
              </a:ext>
            </a:extLst>
          </p:cNvPr>
          <p:cNvSpPr/>
          <p:nvPr/>
        </p:nvSpPr>
        <p:spPr bwMode="auto">
          <a:xfrm>
            <a:off x="1375913" y="1331589"/>
            <a:ext cx="417169" cy="430481"/>
          </a:xfrm>
          <a:prstGeom prst="star7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NEW</a:t>
            </a:r>
            <a:endParaRPr kumimoji="0" lang="ko-KR" altLang="en-US" sz="7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0" name="별: 꼭짓점 7개 59">
            <a:extLst>
              <a:ext uri="{FF2B5EF4-FFF2-40B4-BE49-F238E27FC236}">
                <a16:creationId xmlns:a16="http://schemas.microsoft.com/office/drawing/2014/main" id="{B7C89ED1-731D-4EE1-9472-17EE3F78631D}"/>
              </a:ext>
            </a:extLst>
          </p:cNvPr>
          <p:cNvSpPr/>
          <p:nvPr/>
        </p:nvSpPr>
        <p:spPr bwMode="auto">
          <a:xfrm>
            <a:off x="1375913" y="1813444"/>
            <a:ext cx="417169" cy="430481"/>
          </a:xfrm>
          <a:prstGeom prst="star7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NEW</a:t>
            </a:r>
            <a:endParaRPr kumimoji="0" lang="ko-KR" altLang="en-US" sz="7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1" name="별: 꼭짓점 7개 60">
            <a:extLst>
              <a:ext uri="{FF2B5EF4-FFF2-40B4-BE49-F238E27FC236}">
                <a16:creationId xmlns:a16="http://schemas.microsoft.com/office/drawing/2014/main" id="{2E296860-3059-46B0-B7FF-9D8CE65A133F}"/>
              </a:ext>
            </a:extLst>
          </p:cNvPr>
          <p:cNvSpPr/>
          <p:nvPr/>
        </p:nvSpPr>
        <p:spPr bwMode="auto">
          <a:xfrm>
            <a:off x="1393981" y="2327547"/>
            <a:ext cx="417169" cy="430481"/>
          </a:xfrm>
          <a:prstGeom prst="star7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NEW</a:t>
            </a:r>
            <a:endParaRPr kumimoji="0" lang="ko-KR" altLang="en-US" sz="7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2" name="별: 꼭짓점 7개 61">
            <a:extLst>
              <a:ext uri="{FF2B5EF4-FFF2-40B4-BE49-F238E27FC236}">
                <a16:creationId xmlns:a16="http://schemas.microsoft.com/office/drawing/2014/main" id="{791139CB-A15A-44C3-B37D-86861DC2CD6F}"/>
              </a:ext>
            </a:extLst>
          </p:cNvPr>
          <p:cNvSpPr/>
          <p:nvPr/>
        </p:nvSpPr>
        <p:spPr bwMode="auto">
          <a:xfrm>
            <a:off x="1385657" y="3302993"/>
            <a:ext cx="417169" cy="430481"/>
          </a:xfrm>
          <a:prstGeom prst="star7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NEW</a:t>
            </a:r>
            <a:endParaRPr kumimoji="0" lang="ko-KR" altLang="en-US" sz="7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3" name="별: 꼭짓점 7개 62">
            <a:extLst>
              <a:ext uri="{FF2B5EF4-FFF2-40B4-BE49-F238E27FC236}">
                <a16:creationId xmlns:a16="http://schemas.microsoft.com/office/drawing/2014/main" id="{ECD61565-8CD6-4433-AE4F-4EB676472CEC}"/>
              </a:ext>
            </a:extLst>
          </p:cNvPr>
          <p:cNvSpPr/>
          <p:nvPr/>
        </p:nvSpPr>
        <p:spPr bwMode="auto">
          <a:xfrm>
            <a:off x="1387380" y="4364213"/>
            <a:ext cx="417169" cy="430481"/>
          </a:xfrm>
          <a:prstGeom prst="star7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NEW</a:t>
            </a:r>
            <a:endParaRPr kumimoji="0" lang="ko-KR" altLang="en-US" sz="7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58E33D-A2E6-4D5D-BD5B-7345F7F697F1}"/>
              </a:ext>
            </a:extLst>
          </p:cNvPr>
          <p:cNvSpPr/>
          <p:nvPr/>
        </p:nvSpPr>
        <p:spPr bwMode="auto">
          <a:xfrm>
            <a:off x="5000141" y="1508612"/>
            <a:ext cx="1672700" cy="92863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dirty="0">
                <a:solidFill>
                  <a:schemeClr val="bg1"/>
                </a:solidFill>
                <a:latin typeface="+mn-ea"/>
              </a:rPr>
              <a:t>기본</a:t>
            </a:r>
            <a:endParaRPr kumimoji="0" lang="ko-KR" altLang="en-US" sz="20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96122D-B384-4DD1-8CD5-1240F32289E9}"/>
              </a:ext>
            </a:extLst>
          </p:cNvPr>
          <p:cNvSpPr/>
          <p:nvPr/>
        </p:nvSpPr>
        <p:spPr bwMode="auto">
          <a:xfrm>
            <a:off x="5000141" y="2472745"/>
            <a:ext cx="1672700" cy="186516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 b="1" kern="0" dirty="0">
                <a:solidFill>
                  <a:schemeClr val="bg1"/>
                </a:solidFill>
                <a:latin typeface="+mn-ea"/>
                <a:ea typeface="+mn-ea"/>
              </a:rPr>
              <a:t>심화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D1C25-7C5F-4202-A5E1-DBE98CDD1557}"/>
              </a:ext>
            </a:extLst>
          </p:cNvPr>
          <p:cNvSpPr txBox="1"/>
          <p:nvPr/>
        </p:nvSpPr>
        <p:spPr>
          <a:xfrm>
            <a:off x="488504" y="260648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고민하지 말고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이영수 하세요</a:t>
            </a:r>
            <a:r>
              <a:rPr lang="en-US" altLang="ko-KR" sz="2800" b="1" dirty="0"/>
              <a:t>! 2023 </a:t>
            </a:r>
            <a:r>
              <a:rPr lang="ko-KR" altLang="en-US" sz="2800" b="1" dirty="0"/>
              <a:t>커리큘럼</a:t>
            </a:r>
          </a:p>
        </p:txBody>
      </p:sp>
    </p:spTree>
    <p:extLst>
      <p:ext uri="{BB962C8B-B14F-4D97-AF65-F5344CB8AC3E}">
        <p14:creationId xmlns:p14="http://schemas.microsoft.com/office/powerpoint/2010/main" val="1389237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3080792" y="2726922"/>
            <a:ext cx="3744416" cy="1404156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en-US" altLang="ko-KR" sz="2600" b="1" kern="0" dirty="0">
                <a:solidFill>
                  <a:sysClr val="windowText" lastClr="000000"/>
                </a:solidFill>
                <a:latin typeface="+mn-ea"/>
              </a:rPr>
              <a:t>PR_PC, MOB</a:t>
            </a:r>
          </a:p>
        </p:txBody>
      </p:sp>
    </p:spTree>
    <p:extLst>
      <p:ext uri="{BB962C8B-B14F-4D97-AF65-F5344CB8AC3E}">
        <p14:creationId xmlns:p14="http://schemas.microsoft.com/office/powerpoint/2010/main" val="3001790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5F025F-48AD-4D94-BCC8-16AE6ABFCF63}"/>
              </a:ext>
            </a:extLst>
          </p:cNvPr>
          <p:cNvSpPr txBox="1"/>
          <p:nvPr/>
        </p:nvSpPr>
        <p:spPr>
          <a:xfrm rot="16200000">
            <a:off x="-2023833" y="1633905"/>
            <a:ext cx="6022409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7300" dirty="0">
                <a:solidFill>
                  <a:srgbClr val="CCE4E4"/>
                </a:solidFill>
              </a:rPr>
              <a:t>2023</a:t>
            </a:r>
            <a:endParaRPr lang="ko-KR" altLang="en-US" sz="17300" dirty="0">
              <a:solidFill>
                <a:srgbClr val="CCE4E4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CD7FD3-D08A-43BC-A7F3-4E70E52EE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307246"/>
              </p:ext>
            </p:extLst>
          </p:nvPr>
        </p:nvGraphicFramePr>
        <p:xfrm>
          <a:off x="8168371" y="0"/>
          <a:ext cx="1737629" cy="2908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7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7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2368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선생님사진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1 (</a:t>
                      </a:r>
                      <a:r>
                        <a:rPr lang="ko-KR" altLang="en-US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파일 첨부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baseline="0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아래 </a:t>
                      </a:r>
                      <a:r>
                        <a:rPr lang="en-US" altLang="ko-KR" sz="700" b="0" baseline="0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로 이동 </a:t>
                      </a:r>
                      <a:r>
                        <a:rPr lang="ko-KR" altLang="en-US" sz="700" b="0" baseline="0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요청드립니다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Pc; 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hlinkClick r:id="rId3"/>
                        </a:rPr>
                        <a:t>http://www.mimacstudy.com/tcher/eachTcherMain.ds?tcd=926&amp;relm=03&amp;subj=&amp;type=</a:t>
                      </a:r>
                      <a:endParaRPr lang="en-US" altLang="ko-KR" sz="700" b="0" baseline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700" b="0" baseline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Mob; 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  <a:hlinkClick r:id="rId4"/>
                        </a:rPr>
                        <a:t>http://m.mimacstudy.com/mobile/tcher/lctrReview.ds?coType=M&amp;tcd=926</a:t>
                      </a:r>
                      <a:endParaRPr lang="en-US" altLang="ko-KR" sz="700" b="0" baseline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700" b="0" baseline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9384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2689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642022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65834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943080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686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EDB43CA-5131-4EEC-B84C-DB061987434B}"/>
              </a:ext>
            </a:extLst>
          </p:cNvPr>
          <p:cNvSpPr txBox="1"/>
          <p:nvPr/>
        </p:nvSpPr>
        <p:spPr>
          <a:xfrm>
            <a:off x="2692588" y="2668976"/>
            <a:ext cx="2448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로케트" panose="02020600000000000000" pitchFamily="18" charset="-127"/>
                <a:ea typeface="a로케트" panose="02020600000000000000" pitchFamily="18" charset="-127"/>
              </a:rPr>
              <a:t>영어는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8C635A-A4EE-49CF-A42C-2E6E4363D3BB}"/>
              </a:ext>
            </a:extLst>
          </p:cNvPr>
          <p:cNvSpPr txBox="1"/>
          <p:nvPr/>
        </p:nvSpPr>
        <p:spPr>
          <a:xfrm>
            <a:off x="2120434" y="3338455"/>
            <a:ext cx="28325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로케트" panose="02020600000000000000" pitchFamily="18" charset="-127"/>
                <a:ea typeface="a로케트" panose="02020600000000000000" pitchFamily="18" charset="-127"/>
              </a:rPr>
              <a:t>이영수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BE439-C754-4835-A6B0-CA917E155F1B}"/>
              </a:ext>
            </a:extLst>
          </p:cNvPr>
          <p:cNvSpPr txBox="1"/>
          <p:nvPr/>
        </p:nvSpPr>
        <p:spPr>
          <a:xfrm>
            <a:off x="273224" y="2089832"/>
            <a:ext cx="1940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 err="1"/>
              <a:t>노베도</a:t>
            </a:r>
            <a:r>
              <a:rPr lang="en-US" altLang="ko-KR" b="1" dirty="0"/>
              <a:t>,</a:t>
            </a:r>
          </a:p>
          <a:p>
            <a:pPr algn="r"/>
            <a:r>
              <a:rPr lang="ko-KR" altLang="en-US" b="1" dirty="0"/>
              <a:t>최상위권도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E407BD-4825-46FE-9635-99EAAF3D7356}"/>
              </a:ext>
            </a:extLst>
          </p:cNvPr>
          <p:cNvSpPr txBox="1"/>
          <p:nvPr/>
        </p:nvSpPr>
        <p:spPr>
          <a:xfrm>
            <a:off x="2121178" y="2012886"/>
            <a:ext cx="1499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로케트" panose="02020600000000000000" pitchFamily="18" charset="-127"/>
                <a:ea typeface="a로케트" panose="02020600000000000000" pitchFamily="18" charset="-127"/>
              </a:rPr>
              <a:t>환영</a:t>
            </a:r>
            <a:r>
              <a:rPr lang="en-US" altLang="ko-KR" sz="4400" dirty="0">
                <a:latin typeface="a로케트" panose="02020600000000000000" pitchFamily="18" charset="-127"/>
                <a:ea typeface="a로케트" panose="02020600000000000000" pitchFamily="18" charset="-127"/>
              </a:rPr>
              <a:t>!</a:t>
            </a:r>
            <a:endParaRPr lang="ko-KR" altLang="en-US" sz="4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7FA75-6721-4455-8D25-CFF4FD73CCE0}"/>
              </a:ext>
            </a:extLst>
          </p:cNvPr>
          <p:cNvSpPr txBox="1"/>
          <p:nvPr/>
        </p:nvSpPr>
        <p:spPr>
          <a:xfrm>
            <a:off x="304533" y="5539961"/>
            <a:ext cx="432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완전히 달라진 이영수 선생님의</a:t>
            </a:r>
            <a:endParaRPr lang="en-US" altLang="ko-KR" sz="2000" dirty="0"/>
          </a:p>
          <a:p>
            <a:pPr algn="ctr"/>
            <a:r>
              <a:rPr lang="en-US" altLang="ko-KR" sz="2000" b="1" dirty="0"/>
              <a:t>2023 </a:t>
            </a:r>
            <a:r>
              <a:rPr lang="ko-KR" altLang="en-US" sz="2000" b="1" dirty="0"/>
              <a:t>스콜라 영어 커리큘럼</a:t>
            </a:r>
            <a:r>
              <a:rPr lang="ko-KR" altLang="en-US" sz="2000" dirty="0"/>
              <a:t> 공개</a:t>
            </a:r>
            <a:r>
              <a:rPr lang="en-US" altLang="ko-KR" sz="2000" dirty="0"/>
              <a:t>!!</a:t>
            </a:r>
            <a:endParaRPr lang="ko-KR" altLang="en-US" sz="2000" dirty="0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24F3944-C4A0-4C40-83C0-FD9D1DCE59EC}"/>
              </a:ext>
            </a:extLst>
          </p:cNvPr>
          <p:cNvSpPr/>
          <p:nvPr/>
        </p:nvSpPr>
        <p:spPr bwMode="auto">
          <a:xfrm rot="10800000">
            <a:off x="6925508" y="233069"/>
            <a:ext cx="187732" cy="144016"/>
          </a:xfrm>
          <a:prstGeom prst="downArrow">
            <a:avLst/>
          </a:prstGeom>
          <a:solidFill>
            <a:schemeClr val="tx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1429BA-0DDC-429F-9AF7-F69295ADCB84}"/>
              </a:ext>
            </a:extLst>
          </p:cNvPr>
          <p:cNvSpPr txBox="1"/>
          <p:nvPr/>
        </p:nvSpPr>
        <p:spPr>
          <a:xfrm>
            <a:off x="7041232" y="233068"/>
            <a:ext cx="12961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선생님 홈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EA15F78-D736-4294-A32C-D7DE258FFD9F}"/>
              </a:ext>
            </a:extLst>
          </p:cNvPr>
          <p:cNvSpPr/>
          <p:nvPr/>
        </p:nvSpPr>
        <p:spPr bwMode="auto">
          <a:xfrm>
            <a:off x="5313040" y="1124744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800" b="1" kern="0" dirty="0">
                <a:solidFill>
                  <a:schemeClr val="bg1"/>
                </a:solidFill>
                <a:latin typeface="+mn-ea"/>
              </a:rPr>
              <a:t>1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B04133-9F7A-4274-9A5C-E9499C03682F}"/>
              </a:ext>
            </a:extLst>
          </p:cNvPr>
          <p:cNvSpPr/>
          <p:nvPr/>
        </p:nvSpPr>
        <p:spPr bwMode="auto">
          <a:xfrm>
            <a:off x="6671829" y="197064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0" name="그림 9" descr="사람, 남자, 의류, 서있는이(가) 표시된 사진&#10;&#10;자동 생성된 설명">
            <a:extLst>
              <a:ext uri="{FF2B5EF4-FFF2-40B4-BE49-F238E27FC236}">
                <a16:creationId xmlns:a16="http://schemas.microsoft.com/office/drawing/2014/main" id="{FD814646-D87C-4723-BE00-B241FA861EA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0" b="97495" l="6364" r="90000">
                        <a14:foregroundMark x1="15636" y1="68444" x2="10909" y2="97495"/>
                        <a14:foregroundMark x1="84303" y1="56970" x2="88242" y2="93495"/>
                        <a14:foregroundMark x1="88242" y1="93495" x2="86182" y2="96848"/>
                        <a14:foregroundMark x1="84848" y1="50182" x2="69030" y2="96606"/>
                        <a14:foregroundMark x1="69030" y1="96606" x2="69030" y2="96606"/>
                        <a14:foregroundMark x1="20809" y1="81181" x2="21879" y2="94465"/>
                        <a14:foregroundMark x1="18242" y1="49293" x2="20728" y2="80161"/>
                        <a14:foregroundMark x1="24303" y1="78101" x2="24182" y2="90545"/>
                        <a14:foregroundMark x1="24182" y1="90545" x2="22242" y2="93576"/>
                        <a14:foregroundMark x1="5455" y1="76970" x2="3069" y2="83928"/>
                        <a14:foregroundMark x1="3515" y1="95273" x2="8182" y2="80485"/>
                        <a14:foregroundMark x1="8182" y1="80485" x2="6364" y2="76970"/>
                        <a14:foregroundMark x1="84485" y1="49818" x2="84485" y2="49818"/>
                        <a14:foregroundMark x1="85455" y1="49818" x2="85455" y2="49818"/>
                        <a14:foregroundMark x1="85818" y1="49414" x2="85818" y2="49414"/>
                        <a14:foregroundMark x1="87879" y1="52687" x2="87879" y2="52687"/>
                        <a14:foregroundMark x1="87515" y1="53212" x2="88061" y2="53818"/>
                        <a14:foregroundMark x1="88061" y1="52566" x2="88061" y2="52566"/>
                        <a14:foregroundMark x1="74848" y1="79232" x2="74121" y2="86747"/>
                        <a14:foregroundMark x1="74121" y1="86747" x2="75091" y2="80889"/>
                        <a14:backgroundMark x1="3152" y1="90182" x2="3152" y2="90182"/>
                        <a14:backgroundMark x1="2606" y1="90303" x2="2606" y2="90303"/>
                        <a14:backgroundMark x1="3152" y1="85293" x2="2242" y2="91556"/>
                        <a14:backgroundMark x1="2606" y1="83919" x2="2242" y2="92848"/>
                        <a14:backgroundMark x1="2242" y1="92848" x2="909" y2="90949"/>
                        <a14:backgroundMark x1="3152" y1="91717" x2="2788" y2="92848"/>
                        <a14:backgroundMark x1="3394" y1="93091" x2="3394" y2="95354"/>
                        <a14:backgroundMark x1="19394" y1="81010" x2="20727" y2="81253"/>
                        <a14:backgroundMark x1="20182" y1="80889" x2="20364" y2="807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865"/>
          <a:stretch/>
        </p:blipFill>
        <p:spPr>
          <a:xfrm>
            <a:off x="4364848" y="1020673"/>
            <a:ext cx="4565937" cy="58308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0E902C-7463-44C5-9553-F32C68178CE2}"/>
              </a:ext>
            </a:extLst>
          </p:cNvPr>
          <p:cNvSpPr txBox="1"/>
          <p:nvPr/>
        </p:nvSpPr>
        <p:spPr>
          <a:xfrm>
            <a:off x="5421051" y="5483801"/>
            <a:ext cx="3854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노베부터 최상위권까지</a:t>
            </a:r>
            <a:r>
              <a:rPr lang="en-US" altLang="ko-KR" sz="3200" b="1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,</a:t>
            </a:r>
          </a:p>
          <a:p>
            <a:r>
              <a:rPr lang="en-US" altLang="ko-KR" sz="3200" b="1" dirty="0">
                <a:solidFill>
                  <a:srgbClr val="FFC000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	   </a:t>
            </a:r>
            <a:r>
              <a:rPr lang="ko-KR" altLang="en-US" sz="3200" b="1" dirty="0">
                <a:solidFill>
                  <a:srgbClr val="FFC000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영어공부의 빛</a:t>
            </a:r>
          </a:p>
        </p:txBody>
      </p:sp>
    </p:spTree>
    <p:extLst>
      <p:ext uri="{BB962C8B-B14F-4D97-AF65-F5344CB8AC3E}">
        <p14:creationId xmlns:p14="http://schemas.microsoft.com/office/powerpoint/2010/main" val="56935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A9953D6-A3A2-4D96-9973-D2CCEE857E80}"/>
              </a:ext>
            </a:extLst>
          </p:cNvPr>
          <p:cNvSpPr/>
          <p:nvPr/>
        </p:nvSpPr>
        <p:spPr bwMode="auto">
          <a:xfrm>
            <a:off x="3885373" y="2397442"/>
            <a:ext cx="3994267" cy="4168202"/>
          </a:xfrm>
          <a:prstGeom prst="roundRect">
            <a:avLst>
              <a:gd name="adj" fmla="val 5948"/>
            </a:avLst>
          </a:prstGeom>
          <a:solidFill>
            <a:srgbClr val="E4EAF4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pic>
        <p:nvPicPr>
          <p:cNvPr id="12" name="그림 11" descr="사람, 남자, 작업복이(가) 표시된 사진&#10;&#10;자동 생성된 설명">
            <a:extLst>
              <a:ext uri="{FF2B5EF4-FFF2-40B4-BE49-F238E27FC236}">
                <a16:creationId xmlns:a16="http://schemas.microsoft.com/office/drawing/2014/main" id="{B7589970-BD3C-4BBF-9E60-2C6BF351C3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98668" l="9984" r="89989">
                        <a14:foregroundMark x1="44214" y1="90674" x2="30651" y2="98668"/>
                        <a14:foregroundMark x1="50727" y1="97658" x2="51991" y2="97295"/>
                        <a14:foregroundMark x1="43945" y1="26928" x2="45802" y2="32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41" t="15366" r="29488" b="3271"/>
          <a:stretch/>
        </p:blipFill>
        <p:spPr>
          <a:xfrm>
            <a:off x="0" y="1484784"/>
            <a:ext cx="4236812" cy="537321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CD7FD3-D08A-43BC-A7F3-4E70E52EE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261091"/>
              </p:ext>
            </p:extLst>
          </p:nvPr>
        </p:nvGraphicFramePr>
        <p:xfrm>
          <a:off x="8168371" y="0"/>
          <a:ext cx="1737629" cy="2908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7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7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2368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선생님사진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2 (</a:t>
                      </a:r>
                      <a:r>
                        <a:rPr lang="ko-KR" altLang="en-US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파일첨부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수강후기 하나씩 위로 올라가게 해주세요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아래 </a:t>
                      </a:r>
                      <a:r>
                        <a:rPr lang="en-US" altLang="ko-KR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이동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요청드립니다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Pc;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5"/>
                        </a:rPr>
                        <a:t>http://www.mimacstudy.com/tcher/getLctrReviewList.ds?tcd=926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Mob;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6"/>
                        </a:rPr>
                        <a:t>http://m.mimacstudy.com/mobile/tcher/lctrReview.ds?coType=M&amp;tcd=926</a:t>
                      </a: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9384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2689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642022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65834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943080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6861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2EEC39A-53F8-462C-8F87-6F595B52317D}"/>
              </a:ext>
            </a:extLst>
          </p:cNvPr>
          <p:cNvSpPr txBox="1"/>
          <p:nvPr/>
        </p:nvSpPr>
        <p:spPr>
          <a:xfrm rot="21196978">
            <a:off x="2166218" y="211652"/>
            <a:ext cx="3921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b="1" dirty="0" err="1"/>
              <a:t>이게바로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531E5-FD1D-4319-8A73-ACAA0A0FA488}"/>
              </a:ext>
            </a:extLst>
          </p:cNvPr>
          <p:cNvSpPr txBox="1"/>
          <p:nvPr/>
        </p:nvSpPr>
        <p:spPr>
          <a:xfrm rot="21215882">
            <a:off x="2221288" y="522781"/>
            <a:ext cx="4608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err="1"/>
              <a:t>이영수효과</a:t>
            </a:r>
            <a:endParaRPr lang="ko-KR" altLang="en-US" sz="6000" b="1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D4C705A-E40D-4E03-9AB5-196BADC3CC18}"/>
              </a:ext>
            </a:extLst>
          </p:cNvPr>
          <p:cNvSpPr/>
          <p:nvPr/>
        </p:nvSpPr>
        <p:spPr bwMode="auto">
          <a:xfrm>
            <a:off x="6532087" y="6584741"/>
            <a:ext cx="1512169" cy="238891"/>
          </a:xfrm>
          <a:prstGeom prst="roundRect">
            <a:avLst>
              <a:gd name="adj" fmla="val 50000"/>
            </a:avLst>
          </a:prstGeom>
          <a:solidFill>
            <a:srgbClr val="F6F7FA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7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r>
              <a:rPr kumimoji="0" lang="ko-KR" altLang="en-US" sz="7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더많은</a:t>
            </a:r>
            <a:r>
              <a:rPr kumimoji="0" lang="ko-KR" altLang="en-US" sz="7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수강후기 </a:t>
            </a:r>
            <a:r>
              <a:rPr kumimoji="0" lang="ko-KR" altLang="en-US" sz="7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보러가기</a:t>
            </a:r>
            <a:r>
              <a:rPr kumimoji="0" lang="ko-KR" altLang="en-US" sz="7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▶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DB364CE-DBA4-4348-9247-D22A5D829D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52" y="4509120"/>
            <a:ext cx="2277739" cy="15622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29EF7C-4AAF-405F-AF31-F2DCBFD4C0BF}"/>
              </a:ext>
            </a:extLst>
          </p:cNvPr>
          <p:cNvSpPr txBox="1"/>
          <p:nvPr/>
        </p:nvSpPr>
        <p:spPr>
          <a:xfrm>
            <a:off x="1264937" y="4720428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8D7352"/>
                </a:solidFill>
              </a:rPr>
              <a:t>★★★★★</a:t>
            </a:r>
            <a:endParaRPr lang="en-US" altLang="ko-KR" sz="1600" b="1" dirty="0">
              <a:solidFill>
                <a:srgbClr val="8D7352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8D7352"/>
                </a:solidFill>
              </a:rPr>
              <a:t>수강생 만족도</a:t>
            </a:r>
            <a:r>
              <a:rPr lang="en-US" altLang="ko-KR" sz="600" dirty="0"/>
              <a:t>*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909BFA-6FFC-4A27-A03B-68331B15E52D}"/>
              </a:ext>
            </a:extLst>
          </p:cNvPr>
          <p:cNvSpPr txBox="1"/>
          <p:nvPr/>
        </p:nvSpPr>
        <p:spPr>
          <a:xfrm>
            <a:off x="1273659" y="5157192"/>
            <a:ext cx="148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8D735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99.9</a:t>
            </a:r>
            <a:r>
              <a:rPr lang="ko-KR" altLang="en-US" sz="3200" b="1" dirty="0">
                <a:solidFill>
                  <a:srgbClr val="8D735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E8ADEB-F500-49C7-970F-E77310DAA286}"/>
              </a:ext>
            </a:extLst>
          </p:cNvPr>
          <p:cNvSpPr txBox="1"/>
          <p:nvPr/>
        </p:nvSpPr>
        <p:spPr>
          <a:xfrm>
            <a:off x="960879" y="5671661"/>
            <a:ext cx="219964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</a:rPr>
              <a:t>*2020.12.01-2021.10.31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</a:rPr>
              <a:t>이영수 선생님 강좌 수강후기 기준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AF670D-9087-487C-8EE8-98A381AF37A2}"/>
              </a:ext>
            </a:extLst>
          </p:cNvPr>
          <p:cNvSpPr txBox="1"/>
          <p:nvPr/>
        </p:nvSpPr>
        <p:spPr>
          <a:xfrm>
            <a:off x="3885369" y="1489823"/>
            <a:ext cx="39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dirty="0">
                <a:solidFill>
                  <a:schemeClr val="accent1"/>
                </a:solidFill>
              </a:rPr>
              <a:t>경험 못한 사람은 있어도</a:t>
            </a:r>
            <a:endParaRPr lang="en-US" altLang="ko-KR" b="1" dirty="0">
              <a:solidFill>
                <a:schemeClr val="accent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843F6F8-12E8-46F5-AFA0-16BB016DE7B5}"/>
              </a:ext>
            </a:extLst>
          </p:cNvPr>
          <p:cNvCxnSpPr/>
          <p:nvPr/>
        </p:nvCxnSpPr>
        <p:spPr>
          <a:xfrm flipV="1">
            <a:off x="7749722" y="2578798"/>
            <a:ext cx="0" cy="37856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88AF50-EB23-4E96-9A8D-A85656C9058A}"/>
              </a:ext>
            </a:extLst>
          </p:cNvPr>
          <p:cNvSpPr/>
          <p:nvPr/>
        </p:nvSpPr>
        <p:spPr bwMode="auto">
          <a:xfrm>
            <a:off x="3715670" y="2351597"/>
            <a:ext cx="4333674" cy="4259074"/>
          </a:xfrm>
          <a:prstGeom prst="rect">
            <a:avLst/>
          </a:prstGeom>
          <a:noFill/>
          <a:ln w="28575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37F374-0227-453C-835D-985C856D95B3}"/>
              </a:ext>
            </a:extLst>
          </p:cNvPr>
          <p:cNvSpPr/>
          <p:nvPr/>
        </p:nvSpPr>
        <p:spPr bwMode="auto">
          <a:xfrm>
            <a:off x="7828233" y="2254228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7677C86-44A9-45C2-A5E1-B61B1D621E1F}"/>
              </a:ext>
            </a:extLst>
          </p:cNvPr>
          <p:cNvSpPr/>
          <p:nvPr/>
        </p:nvSpPr>
        <p:spPr bwMode="auto">
          <a:xfrm>
            <a:off x="1496616" y="1737450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800" b="1" kern="0" dirty="0">
                <a:solidFill>
                  <a:schemeClr val="bg1"/>
                </a:solidFill>
                <a:latin typeface="+mn-ea"/>
              </a:rPr>
              <a:t>1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DB514CD-F9B7-498D-8056-DF69D0DD7639}"/>
              </a:ext>
            </a:extLst>
          </p:cNvPr>
          <p:cNvSpPr/>
          <p:nvPr/>
        </p:nvSpPr>
        <p:spPr bwMode="auto">
          <a:xfrm>
            <a:off x="6424075" y="6565644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15DAB03A-B5A2-4A75-A015-7A8DE1FBC928}"/>
              </a:ext>
            </a:extLst>
          </p:cNvPr>
          <p:cNvSpPr/>
          <p:nvPr/>
        </p:nvSpPr>
        <p:spPr bwMode="auto">
          <a:xfrm rot="10800000">
            <a:off x="8444496" y="6463699"/>
            <a:ext cx="1296144" cy="575078"/>
          </a:xfrm>
          <a:prstGeom prst="triangle">
            <a:avLst/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DB6B5B47-F899-4F2B-9405-0AE8493ECBB7}"/>
              </a:ext>
            </a:extLst>
          </p:cNvPr>
          <p:cNvSpPr txBox="1"/>
          <p:nvPr/>
        </p:nvSpPr>
        <p:spPr>
          <a:xfrm>
            <a:off x="3830849" y="2578798"/>
            <a:ext cx="400246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/>
              <a:t>그동안 잘못 배운 어법을 </a:t>
            </a:r>
            <a:r>
              <a:rPr lang="ko-KR" altLang="en-US" sz="800" dirty="0" err="1"/>
              <a:t>영수쌤</a:t>
            </a:r>
            <a:r>
              <a:rPr lang="ko-KR" altLang="en-US" sz="800" dirty="0"/>
              <a:t> 강의로 극복했습니다</a:t>
            </a:r>
            <a:r>
              <a:rPr lang="en-US" altLang="ko-KR" sz="800" dirty="0"/>
              <a:t>. </a:t>
            </a:r>
          </a:p>
          <a:p>
            <a:pPr algn="ctr"/>
            <a:r>
              <a:rPr lang="en-US" altLang="ko-KR" sz="800" dirty="0"/>
              <a:t>-</a:t>
            </a:r>
            <a:r>
              <a:rPr lang="ko-KR" altLang="en-US" sz="800" b="1" dirty="0">
                <a:solidFill>
                  <a:schemeClr val="accent1"/>
                </a:solidFill>
              </a:rPr>
              <a:t>어법을 버리려고 했습니다만</a:t>
            </a:r>
            <a:r>
              <a:rPr lang="ko-KR" altLang="en-US" sz="800" dirty="0"/>
              <a:t> 수강생 한</a:t>
            </a:r>
            <a:r>
              <a:rPr lang="en-US" altLang="ko-KR" sz="800" dirty="0"/>
              <a:t>*</a:t>
            </a:r>
            <a:r>
              <a:rPr lang="ko-KR" altLang="en-US" sz="800" dirty="0"/>
              <a:t>명</a:t>
            </a:r>
            <a:r>
              <a:rPr lang="en-US" altLang="ko-KR" sz="800" dirty="0"/>
              <a:t>-</a:t>
            </a:r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안정 </a:t>
            </a:r>
            <a:r>
              <a:rPr lang="en-US" altLang="ko-KR" sz="800" dirty="0"/>
              <a:t>1</a:t>
            </a:r>
            <a:r>
              <a:rPr lang="ko-KR" altLang="en-US" sz="800" dirty="0"/>
              <a:t>등급도 빠른 기간 내 얻어 가는 게 정말 많은 </a:t>
            </a:r>
            <a:r>
              <a:rPr lang="ko-KR" altLang="en-US" sz="800" dirty="0" err="1"/>
              <a:t>영단어</a:t>
            </a:r>
            <a:r>
              <a:rPr lang="ko-KR" altLang="en-US" sz="800" dirty="0"/>
              <a:t> 강의 </a:t>
            </a:r>
            <a:endParaRPr lang="en-US" altLang="ko-KR" sz="800" dirty="0"/>
          </a:p>
          <a:p>
            <a:pPr algn="ctr"/>
            <a:r>
              <a:rPr lang="en-US" altLang="ko-KR" sz="800" dirty="0"/>
              <a:t>–</a:t>
            </a:r>
            <a:r>
              <a:rPr lang="ko-KR" altLang="en-US" sz="800" b="1" dirty="0" err="1">
                <a:solidFill>
                  <a:schemeClr val="accent1"/>
                </a:solidFill>
              </a:rPr>
              <a:t>다의어그램</a:t>
            </a:r>
            <a:r>
              <a:rPr lang="ko-KR" altLang="en-US" sz="800" dirty="0"/>
              <a:t> 수강생 이</a:t>
            </a:r>
            <a:r>
              <a:rPr lang="en-US" altLang="ko-KR" sz="800" dirty="0"/>
              <a:t>*</a:t>
            </a:r>
            <a:r>
              <a:rPr lang="ko-KR" altLang="en-US" sz="800" dirty="0"/>
              <a:t>연</a:t>
            </a:r>
            <a:r>
              <a:rPr lang="en-US" altLang="ko-KR" sz="800" dirty="0"/>
              <a:t>-</a:t>
            </a:r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 err="1"/>
              <a:t>순서삽입은</a:t>
            </a:r>
            <a:r>
              <a:rPr lang="ko-KR" altLang="en-US" sz="800" dirty="0"/>
              <a:t> 이 강좌로 끝내자 </a:t>
            </a:r>
            <a:endParaRPr lang="en-US" altLang="ko-KR" sz="800" dirty="0"/>
          </a:p>
          <a:p>
            <a:pPr algn="ctr"/>
            <a:r>
              <a:rPr lang="en-US" altLang="ko-KR" sz="800" dirty="0"/>
              <a:t>-</a:t>
            </a:r>
            <a:r>
              <a:rPr lang="ko-KR" altLang="en-US" sz="800" b="1" dirty="0" err="1">
                <a:solidFill>
                  <a:schemeClr val="accent1"/>
                </a:solidFill>
              </a:rPr>
              <a:t>순서삽입</a:t>
            </a:r>
            <a:r>
              <a:rPr lang="ko-KR" altLang="en-US" sz="800" b="1" dirty="0">
                <a:solidFill>
                  <a:schemeClr val="accent1"/>
                </a:solidFill>
              </a:rPr>
              <a:t> </a:t>
            </a:r>
            <a:r>
              <a:rPr lang="en-US" altLang="ko-KR" sz="800" b="1" dirty="0">
                <a:solidFill>
                  <a:schemeClr val="accent1"/>
                </a:solidFill>
              </a:rPr>
              <a:t>OVERVIEW </a:t>
            </a:r>
            <a:r>
              <a:rPr lang="ko-KR" altLang="en-US" sz="800" dirty="0"/>
              <a:t>수강생 양</a:t>
            </a:r>
            <a:r>
              <a:rPr lang="en-US" altLang="ko-KR" sz="800" dirty="0"/>
              <a:t>*</a:t>
            </a:r>
            <a:r>
              <a:rPr lang="ko-KR" altLang="en-US" sz="800" dirty="0"/>
              <a:t>현</a:t>
            </a:r>
            <a:r>
              <a:rPr lang="en-US" altLang="ko-KR" sz="800" dirty="0"/>
              <a:t>-</a:t>
            </a:r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영어 글을 제대로 읽을 수 있게 해주는 강의 </a:t>
            </a:r>
            <a:endParaRPr lang="en-US" altLang="ko-KR" sz="800" dirty="0"/>
          </a:p>
          <a:p>
            <a:pPr algn="ctr"/>
            <a:r>
              <a:rPr lang="en-US" altLang="ko-KR" sz="800" dirty="0"/>
              <a:t>–</a:t>
            </a:r>
            <a:r>
              <a:rPr lang="ko-KR" altLang="en-US" sz="800" b="1" dirty="0">
                <a:solidFill>
                  <a:schemeClr val="accent1"/>
                </a:solidFill>
              </a:rPr>
              <a:t>독해정변</a:t>
            </a:r>
            <a:r>
              <a:rPr lang="en-US" altLang="ko-KR" sz="800" b="1" dirty="0">
                <a:solidFill>
                  <a:schemeClr val="accent1"/>
                </a:solidFill>
              </a:rPr>
              <a:t>: </a:t>
            </a:r>
            <a:r>
              <a:rPr lang="ko-KR" altLang="en-US" sz="800" b="1" dirty="0">
                <a:solidFill>
                  <a:schemeClr val="accent1"/>
                </a:solidFill>
              </a:rPr>
              <a:t>정석과 변주 </a:t>
            </a:r>
            <a:r>
              <a:rPr lang="ko-KR" altLang="en-US" sz="800" dirty="0"/>
              <a:t>수강생 박</a:t>
            </a:r>
            <a:r>
              <a:rPr lang="en-US" altLang="ko-KR" sz="800" dirty="0"/>
              <a:t>*</a:t>
            </a:r>
            <a:r>
              <a:rPr lang="ko-KR" altLang="en-US" sz="800" dirty="0"/>
              <a:t>진</a:t>
            </a:r>
            <a:r>
              <a:rPr lang="en-US" altLang="ko-KR" sz="800" dirty="0"/>
              <a:t>-</a:t>
            </a:r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내 영어 인생의 빛</a:t>
            </a:r>
            <a:r>
              <a:rPr lang="en-US" altLang="ko-KR" sz="800" dirty="0"/>
              <a:t>, </a:t>
            </a:r>
            <a:r>
              <a:rPr lang="ko-KR" altLang="en-US" sz="800" dirty="0"/>
              <a:t>빈칸은 누구나 이영수 </a:t>
            </a:r>
            <a:endParaRPr lang="en-US" altLang="ko-KR" sz="800" dirty="0"/>
          </a:p>
          <a:p>
            <a:pPr algn="ctr"/>
            <a:r>
              <a:rPr lang="en-US" altLang="ko-KR" sz="800" dirty="0"/>
              <a:t>–</a:t>
            </a:r>
            <a:r>
              <a:rPr lang="en-US" altLang="ko-KR" sz="800" b="1" dirty="0">
                <a:solidFill>
                  <a:schemeClr val="accent1"/>
                </a:solidFill>
              </a:rPr>
              <a:t>RE:ACT </a:t>
            </a:r>
            <a:r>
              <a:rPr lang="ko-KR" altLang="en-US" sz="800" b="1" dirty="0">
                <a:solidFill>
                  <a:schemeClr val="accent1"/>
                </a:solidFill>
              </a:rPr>
              <a:t>빈칸</a:t>
            </a:r>
            <a:r>
              <a:rPr lang="ko-KR" altLang="en-US" sz="800" dirty="0"/>
              <a:t> 수강생 황</a:t>
            </a:r>
            <a:r>
              <a:rPr lang="en-US" altLang="ko-KR" sz="800" dirty="0"/>
              <a:t>*</a:t>
            </a:r>
            <a:r>
              <a:rPr lang="ko-KR" altLang="en-US" sz="800" dirty="0"/>
              <a:t>호</a:t>
            </a:r>
            <a:r>
              <a:rPr lang="en-US" altLang="ko-KR" sz="800" dirty="0"/>
              <a:t>-</a:t>
            </a:r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전치사만큼은 </a:t>
            </a:r>
            <a:r>
              <a:rPr lang="en-US" altLang="ko-KR" sz="800" dirty="0"/>
              <a:t>“</a:t>
            </a:r>
            <a:r>
              <a:rPr lang="ko-KR" altLang="en-US" sz="800" dirty="0"/>
              <a:t>전치사</a:t>
            </a:r>
            <a:r>
              <a:rPr lang="en-US" altLang="ko-KR" sz="800" dirty="0"/>
              <a:t>.</a:t>
            </a:r>
            <a:r>
              <a:rPr lang="ko-KR" altLang="en-US" sz="800" dirty="0"/>
              <a:t>만</a:t>
            </a:r>
            <a:r>
              <a:rPr lang="en-US" altLang="ko-KR" sz="800" dirty="0"/>
              <a:t>”</a:t>
            </a:r>
            <a:r>
              <a:rPr lang="ko-KR" altLang="en-US" sz="800" dirty="0"/>
              <a:t>말고 </a:t>
            </a:r>
            <a:r>
              <a:rPr lang="ko-KR" altLang="en-US" sz="800" dirty="0" err="1"/>
              <a:t>다른거</a:t>
            </a:r>
            <a:r>
              <a:rPr lang="ko-KR" altLang="en-US" sz="800" dirty="0"/>
              <a:t> 듣지 마라 </a:t>
            </a:r>
            <a:endParaRPr lang="en-US" altLang="ko-KR" sz="800" dirty="0"/>
          </a:p>
          <a:p>
            <a:pPr algn="ctr"/>
            <a:r>
              <a:rPr lang="en-US" altLang="ko-KR" sz="800" dirty="0"/>
              <a:t>–</a:t>
            </a:r>
            <a:r>
              <a:rPr lang="ko-KR" altLang="en-US" sz="800" b="1" dirty="0">
                <a:solidFill>
                  <a:schemeClr val="accent1"/>
                </a:solidFill>
              </a:rPr>
              <a:t>전치사는 다 안다고 생각했습니다만</a:t>
            </a:r>
            <a:r>
              <a:rPr lang="ko-KR" altLang="en-US" sz="800" dirty="0"/>
              <a:t> 수강생 김</a:t>
            </a:r>
            <a:r>
              <a:rPr lang="en-US" altLang="ko-KR" sz="800" dirty="0"/>
              <a:t>*</a:t>
            </a:r>
            <a:r>
              <a:rPr lang="ko-KR" altLang="en-US" sz="800" dirty="0"/>
              <a:t>권</a:t>
            </a:r>
            <a:r>
              <a:rPr lang="en-US" altLang="ko-KR" sz="800" dirty="0"/>
              <a:t>-</a:t>
            </a:r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 err="1"/>
              <a:t>노베는</a:t>
            </a:r>
            <a:r>
              <a:rPr lang="ko-KR" altLang="en-US" sz="800" dirty="0"/>
              <a:t> 전략에서 진정한 빛을 본다</a:t>
            </a:r>
            <a:r>
              <a:rPr lang="en-US" altLang="ko-KR" sz="800" dirty="0"/>
              <a:t>.</a:t>
            </a:r>
            <a:r>
              <a:rPr lang="ko-KR" altLang="en-US" sz="800" dirty="0"/>
              <a:t> </a:t>
            </a:r>
            <a:endParaRPr lang="en-US" altLang="ko-KR" sz="800" dirty="0"/>
          </a:p>
          <a:p>
            <a:pPr algn="ctr"/>
            <a:r>
              <a:rPr lang="en-US" altLang="ko-KR" sz="800" dirty="0"/>
              <a:t>–</a:t>
            </a:r>
            <a:r>
              <a:rPr lang="ko-KR" altLang="en-US" sz="800" b="1" dirty="0">
                <a:solidFill>
                  <a:schemeClr val="accent1"/>
                </a:solidFill>
              </a:rPr>
              <a:t>스콜라 모의고사 </a:t>
            </a:r>
            <a:r>
              <a:rPr lang="en-US" altLang="ko-KR" sz="800" b="1" dirty="0">
                <a:solidFill>
                  <a:schemeClr val="accent1"/>
                </a:solidFill>
              </a:rPr>
              <a:t>FINAL SET</a:t>
            </a:r>
            <a:r>
              <a:rPr lang="ko-KR" altLang="en-US" sz="800" dirty="0"/>
              <a:t> 수강생 안</a:t>
            </a:r>
            <a:r>
              <a:rPr lang="en-US" altLang="ko-KR" sz="800" dirty="0"/>
              <a:t>*</a:t>
            </a:r>
            <a:r>
              <a:rPr lang="ko-KR" altLang="en-US" sz="800" dirty="0"/>
              <a:t>영</a:t>
            </a:r>
            <a:r>
              <a:rPr lang="en-US" altLang="ko-KR" sz="800" dirty="0"/>
              <a:t>-</a:t>
            </a:r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달라진 건 주간지 하나인데</a:t>
            </a:r>
            <a:r>
              <a:rPr lang="en-US" altLang="ko-KR" sz="800" dirty="0"/>
              <a:t>, 6</a:t>
            </a:r>
            <a:r>
              <a:rPr lang="ko-KR" altLang="en-US" sz="800" dirty="0"/>
              <a:t>월 </a:t>
            </a:r>
            <a:r>
              <a:rPr lang="en-US" altLang="ko-KR" sz="800" dirty="0"/>
              <a:t>82 </a:t>
            </a:r>
            <a:r>
              <a:rPr lang="ko-KR" altLang="en-US" sz="800" dirty="0"/>
              <a:t>→ </a:t>
            </a:r>
            <a:r>
              <a:rPr lang="en-US" altLang="ko-KR" sz="800" dirty="0"/>
              <a:t>9</a:t>
            </a:r>
            <a:r>
              <a:rPr lang="ko-KR" altLang="en-US" sz="800" dirty="0"/>
              <a:t>월 </a:t>
            </a:r>
            <a:r>
              <a:rPr lang="en-US" altLang="ko-KR" sz="800" dirty="0"/>
              <a:t>96 </a:t>
            </a:r>
          </a:p>
          <a:p>
            <a:pPr algn="ctr"/>
            <a:r>
              <a:rPr lang="en-US" altLang="ko-KR" sz="800" dirty="0"/>
              <a:t>–</a:t>
            </a:r>
            <a:r>
              <a:rPr lang="en-US" altLang="ko-KR" sz="800" b="1" dirty="0">
                <a:solidFill>
                  <a:schemeClr val="accent1"/>
                </a:solidFill>
              </a:rPr>
              <a:t>Daily Racing </a:t>
            </a:r>
            <a:r>
              <a:rPr lang="ko-KR" altLang="en-US" sz="800" b="1" dirty="0">
                <a:solidFill>
                  <a:schemeClr val="accent1"/>
                </a:solidFill>
              </a:rPr>
              <a:t>주간지 </a:t>
            </a:r>
            <a:r>
              <a:rPr lang="ko-KR" altLang="en-US" sz="800" dirty="0"/>
              <a:t>수강생 김</a:t>
            </a:r>
            <a:r>
              <a:rPr lang="en-US" altLang="ko-KR" sz="800" dirty="0"/>
              <a:t>*</a:t>
            </a:r>
            <a:r>
              <a:rPr lang="ko-KR" altLang="en-US" sz="800" dirty="0"/>
              <a:t>현</a:t>
            </a:r>
            <a:r>
              <a:rPr lang="en-US" altLang="ko-KR" sz="800" dirty="0"/>
              <a:t>-</a:t>
            </a:r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이영수 선생님과 연구원분들의 정성을 느낄 수 있는 강의와 교재 </a:t>
            </a:r>
            <a:endParaRPr lang="en-US" altLang="ko-KR" sz="800" dirty="0"/>
          </a:p>
          <a:p>
            <a:pPr algn="ctr"/>
            <a:r>
              <a:rPr lang="en-US" altLang="ko-KR" sz="800" dirty="0"/>
              <a:t>–</a:t>
            </a:r>
            <a:r>
              <a:rPr lang="ko-KR" altLang="en-US" sz="800" b="1" dirty="0">
                <a:solidFill>
                  <a:schemeClr val="accent1"/>
                </a:solidFill>
              </a:rPr>
              <a:t>구문 </a:t>
            </a:r>
            <a:r>
              <a:rPr lang="en-US" altLang="ko-KR" sz="800" b="1" dirty="0">
                <a:solidFill>
                  <a:schemeClr val="accent1"/>
                </a:solidFill>
              </a:rPr>
              <a:t>20</a:t>
            </a:r>
            <a:r>
              <a:rPr lang="ko-KR" altLang="en-US" sz="800" b="1" dirty="0">
                <a:solidFill>
                  <a:schemeClr val="accent1"/>
                </a:solidFill>
              </a:rPr>
              <a:t>수 </a:t>
            </a:r>
            <a:r>
              <a:rPr lang="ko-KR" altLang="en-US" sz="800" dirty="0"/>
              <a:t>수강생 박</a:t>
            </a:r>
            <a:r>
              <a:rPr lang="en-US" altLang="ko-KR" sz="800" dirty="0"/>
              <a:t>*</a:t>
            </a:r>
            <a:r>
              <a:rPr lang="ko-KR" altLang="en-US" sz="800" dirty="0"/>
              <a:t>성</a:t>
            </a:r>
            <a:r>
              <a:rPr lang="en-US" altLang="ko-KR" sz="800" dirty="0"/>
              <a:t>-</a:t>
            </a:r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정말 현존 최고의 구문 강의</a:t>
            </a:r>
            <a:endParaRPr lang="en-US" altLang="ko-KR" sz="800" dirty="0"/>
          </a:p>
          <a:p>
            <a:pPr algn="ctr"/>
            <a:r>
              <a:rPr lang="en-US" altLang="ko-KR" sz="800" dirty="0"/>
              <a:t>–</a:t>
            </a:r>
            <a:r>
              <a:rPr lang="ko-KR" altLang="en-US" sz="800" b="1" dirty="0">
                <a:solidFill>
                  <a:schemeClr val="accent1"/>
                </a:solidFill>
              </a:rPr>
              <a:t>구문 </a:t>
            </a:r>
            <a:r>
              <a:rPr lang="en-US" altLang="ko-KR" sz="800" b="1" dirty="0">
                <a:solidFill>
                  <a:schemeClr val="accent1"/>
                </a:solidFill>
              </a:rPr>
              <a:t>20</a:t>
            </a:r>
            <a:r>
              <a:rPr lang="ko-KR" altLang="en-US" sz="800" b="1" dirty="0">
                <a:solidFill>
                  <a:schemeClr val="accent1"/>
                </a:solidFill>
              </a:rPr>
              <a:t>수</a:t>
            </a:r>
            <a:r>
              <a:rPr lang="ko-KR" altLang="en-US" sz="800" dirty="0"/>
              <a:t> 수강생 박</a:t>
            </a:r>
            <a:r>
              <a:rPr lang="en-US" altLang="ko-KR" sz="800" dirty="0"/>
              <a:t>*</a:t>
            </a:r>
            <a:r>
              <a:rPr lang="ko-KR" altLang="en-US" sz="800" dirty="0"/>
              <a:t>민</a:t>
            </a:r>
            <a:r>
              <a:rPr lang="en-US" altLang="ko-KR" sz="800" dirty="0"/>
              <a:t>-</a:t>
            </a:r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말해 뭐해</a:t>
            </a:r>
            <a:r>
              <a:rPr lang="en-US" altLang="ko-KR" sz="800" dirty="0"/>
              <a:t>! </a:t>
            </a:r>
            <a:r>
              <a:rPr lang="ko-KR" altLang="en-US" sz="800" dirty="0"/>
              <a:t>유일무이한 수능 어휘의 기본서 </a:t>
            </a:r>
            <a:endParaRPr lang="en-US" altLang="ko-KR" sz="800" dirty="0"/>
          </a:p>
          <a:p>
            <a:pPr algn="ctr"/>
            <a:r>
              <a:rPr lang="en-US" altLang="ko-KR" sz="800" dirty="0"/>
              <a:t>–</a:t>
            </a:r>
            <a:r>
              <a:rPr lang="ko-KR" altLang="en-US" sz="800" b="1" dirty="0">
                <a:solidFill>
                  <a:schemeClr val="accent1"/>
                </a:solidFill>
              </a:rPr>
              <a:t>출제자의 핸드북 </a:t>
            </a:r>
            <a:r>
              <a:rPr lang="ko-KR" altLang="en-US" sz="800" dirty="0"/>
              <a:t>수강생 진</a:t>
            </a:r>
            <a:r>
              <a:rPr lang="en-US" altLang="ko-KR" sz="800" dirty="0"/>
              <a:t>*-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9BDDAE-B662-4F30-A662-A6AF5276F2F5}"/>
              </a:ext>
            </a:extLst>
          </p:cNvPr>
          <p:cNvSpPr txBox="1"/>
          <p:nvPr/>
        </p:nvSpPr>
        <p:spPr>
          <a:xfrm>
            <a:off x="3885371" y="1764616"/>
            <a:ext cx="3994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sz="1800" b="1" dirty="0">
                <a:solidFill>
                  <a:schemeClr val="accent1"/>
                </a:solidFill>
              </a:rPr>
              <a:t>경험한 사람은 누구나</a:t>
            </a:r>
            <a:endParaRPr lang="en-US" altLang="ko-KR" sz="1800" b="1" dirty="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D86CE7-E7EE-461D-B3FC-DE9F0550893D}"/>
              </a:ext>
            </a:extLst>
          </p:cNvPr>
          <p:cNvSpPr txBox="1"/>
          <p:nvPr/>
        </p:nvSpPr>
        <p:spPr>
          <a:xfrm>
            <a:off x="3885372" y="2022734"/>
            <a:ext cx="3994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sz="1800" b="1" dirty="0">
                <a:solidFill>
                  <a:schemeClr val="accent1"/>
                </a:solidFill>
              </a:rPr>
              <a:t>이영수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BBB056-005D-427D-95E4-34E5A29177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681" y="4795407"/>
            <a:ext cx="3233917" cy="162552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F89C321-587C-4DB6-B2CD-5ABECB1A1416}"/>
              </a:ext>
            </a:extLst>
          </p:cNvPr>
          <p:cNvSpPr txBox="1"/>
          <p:nvPr/>
        </p:nvSpPr>
        <p:spPr>
          <a:xfrm rot="21174217">
            <a:off x="2206361" y="-157703"/>
            <a:ext cx="3620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/>
              <a:t>2022 </a:t>
            </a:r>
            <a:r>
              <a:rPr lang="ko-KR" altLang="en-US" sz="1800" b="1" dirty="0"/>
              <a:t>수능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878567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CD7FD3-D08A-43BC-A7F3-4E70E52EE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537894"/>
              </p:ext>
            </p:extLst>
          </p:nvPr>
        </p:nvGraphicFramePr>
        <p:xfrm>
          <a:off x="8168371" y="0"/>
          <a:ext cx="1737629" cy="1842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7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7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7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페이지와 이어지는 내용입니다</a:t>
                      </a:r>
                      <a:r>
                        <a:rPr lang="en-US" altLang="ko-KR" sz="7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2368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[MV</a:t>
                      </a:r>
                      <a:r>
                        <a:rPr lang="ko-KR" altLang="en-US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코드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MV00301520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9384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2689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642022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65834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943080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6861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D3E1F48-D56F-4673-B174-8636CA003863}"/>
              </a:ext>
            </a:extLst>
          </p:cNvPr>
          <p:cNvSpPr/>
          <p:nvPr/>
        </p:nvSpPr>
        <p:spPr bwMode="auto">
          <a:xfrm>
            <a:off x="0" y="0"/>
            <a:ext cx="8168371" cy="2204864"/>
          </a:xfrm>
          <a:prstGeom prst="rect">
            <a:avLst/>
          </a:prstGeom>
          <a:solidFill>
            <a:srgbClr val="E4EAF4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lang="en-US" altLang="ko-KR" sz="6600" b="1" kern="0" dirty="0">
              <a:solidFill>
                <a:sysClr val="windowText" lastClr="00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B0C0E0-A87E-43A1-B148-900D5D73A3C9}"/>
              </a:ext>
            </a:extLst>
          </p:cNvPr>
          <p:cNvSpPr/>
          <p:nvPr/>
        </p:nvSpPr>
        <p:spPr bwMode="auto">
          <a:xfrm>
            <a:off x="5227698" y="204609"/>
            <a:ext cx="2520280" cy="18002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lang="en-US" altLang="ko-KR" sz="6600" b="1" kern="0" dirty="0">
              <a:solidFill>
                <a:sysClr val="windowText" lastClr="00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564B37D-1798-440F-BE27-84FA06B69FB6}"/>
              </a:ext>
            </a:extLst>
          </p:cNvPr>
          <p:cNvSpPr/>
          <p:nvPr/>
        </p:nvSpPr>
        <p:spPr bwMode="auto">
          <a:xfrm>
            <a:off x="6271814" y="758361"/>
            <a:ext cx="648072" cy="648072"/>
          </a:xfrm>
          <a:prstGeom prst="ellips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CA658825-0495-4559-9E21-BE2F48B43792}"/>
              </a:ext>
            </a:extLst>
          </p:cNvPr>
          <p:cNvSpPr/>
          <p:nvPr/>
        </p:nvSpPr>
        <p:spPr bwMode="auto">
          <a:xfrm rot="5400000">
            <a:off x="6433832" y="960693"/>
            <a:ext cx="396044" cy="216024"/>
          </a:xfrm>
          <a:prstGeom prst="triangl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F25E2-20D9-4437-BCDC-668F4DB2D4FB}"/>
              </a:ext>
            </a:extLst>
          </p:cNvPr>
          <p:cNvSpPr txBox="1"/>
          <p:nvPr/>
        </p:nvSpPr>
        <p:spPr>
          <a:xfrm>
            <a:off x="352264" y="204609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2022 </a:t>
            </a:r>
            <a:r>
              <a:rPr lang="ko-KR" altLang="en-US" b="1" dirty="0"/>
              <a:t>수능 해설 강의로 시작하는</a:t>
            </a:r>
            <a:endParaRPr lang="en-US" altLang="ko-KR" b="1" dirty="0"/>
          </a:p>
          <a:p>
            <a:pPr algn="ctr"/>
            <a:r>
              <a:rPr lang="ko-KR" altLang="en-US" b="1" dirty="0"/>
              <a:t>이영수 효과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69DEB-B022-449F-834E-8861358CFA1B}"/>
              </a:ext>
            </a:extLst>
          </p:cNvPr>
          <p:cNvSpPr txBox="1"/>
          <p:nvPr/>
        </p:nvSpPr>
        <p:spPr>
          <a:xfrm>
            <a:off x="457982" y="947235"/>
            <a:ext cx="4488005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/>
              <a:t>∨ </a:t>
            </a:r>
            <a:r>
              <a:rPr lang="en-US" altLang="ko-KR" sz="1100" dirty="0"/>
              <a:t>2023 </a:t>
            </a:r>
            <a:r>
              <a:rPr lang="ko-KR" altLang="en-US" sz="1100" dirty="0"/>
              <a:t>수능 대비를 위한 첫 걸음</a:t>
            </a:r>
            <a:r>
              <a:rPr lang="en-US" altLang="ko-KR" sz="1100" dirty="0"/>
              <a:t>, 2022 </a:t>
            </a:r>
            <a:r>
              <a:rPr lang="ko-KR" altLang="en-US" sz="1100" dirty="0"/>
              <a:t>수능 해설</a:t>
            </a:r>
            <a:r>
              <a:rPr lang="en-US" altLang="ko-KR" sz="1100" dirty="0"/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/>
              <a:t>∨ 수험생의 시선에 딱 맞춘 실전적 관점의 문제풀이</a:t>
            </a:r>
            <a:endParaRPr lang="en-US" altLang="ko-KR" sz="1100" dirty="0"/>
          </a:p>
          <a:p>
            <a:pPr algn="ctr">
              <a:lnSpc>
                <a:spcPct val="150000"/>
              </a:lnSpc>
            </a:pPr>
            <a:r>
              <a:rPr lang="ko-KR" altLang="en-US" sz="1100" dirty="0"/>
              <a:t>∨ 이영수 스타일로 꼼꼼하고</a:t>
            </a:r>
            <a:r>
              <a:rPr lang="en-US" altLang="ko-KR" sz="1100" dirty="0"/>
              <a:t> </a:t>
            </a:r>
            <a:r>
              <a:rPr lang="ko-KR" altLang="en-US" sz="1100" dirty="0"/>
              <a:t>정성스럽게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63268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CD7FD3-D08A-43BC-A7F3-4E70E52EE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051302"/>
              </p:ext>
            </p:extLst>
          </p:nvPr>
        </p:nvGraphicFramePr>
        <p:xfrm>
          <a:off x="8168371" y="0"/>
          <a:ext cx="1737629" cy="1842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7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7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2368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[MV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MV00301519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9384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2689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642022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65834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943080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6861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D3E1F48-D56F-4673-B174-8636CA003863}"/>
              </a:ext>
            </a:extLst>
          </p:cNvPr>
          <p:cNvSpPr/>
          <p:nvPr/>
        </p:nvSpPr>
        <p:spPr bwMode="auto">
          <a:xfrm>
            <a:off x="416496" y="2132856"/>
            <a:ext cx="7488832" cy="417646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lang="en-US" altLang="ko-KR" sz="6600" b="1" kern="0" dirty="0">
              <a:solidFill>
                <a:sysClr val="windowText" lastClr="00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8" name="그림 7" descr="사람, 의류, 남자, 정장이(가) 표시된 사진&#10;&#10;자동 생성된 설명">
            <a:extLst>
              <a:ext uri="{FF2B5EF4-FFF2-40B4-BE49-F238E27FC236}">
                <a16:creationId xmlns:a16="http://schemas.microsoft.com/office/drawing/2014/main" id="{F582E9DA-A218-4274-B399-12D80CB5DC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98061" l="9394" r="90667">
                        <a14:foregroundMark x1="14848" y1="83798" x2="64424" y2="94303"/>
                        <a14:foregroundMark x1="90667" y1="62263" x2="88848" y2="82263"/>
                        <a14:foregroundMark x1="88848" y1="82263" x2="88242" y2="83071"/>
                        <a14:foregroundMark x1="40000" y1="78182" x2="39636" y2="80485"/>
                        <a14:foregroundMark x1="27879" y1="97253" x2="42606" y2="98101"/>
                        <a14:foregroundMark x1="9576" y1="61657" x2="6848" y2="81091"/>
                        <a14:foregroundMark x1="6848" y1="81091" x2="10364" y2="87798"/>
                        <a14:foregroundMark x1="10364" y1="87798" x2="9394" y2="605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25" t="11313" r="3925"/>
          <a:stretch/>
        </p:blipFill>
        <p:spPr>
          <a:xfrm>
            <a:off x="5191397" y="2699302"/>
            <a:ext cx="2477995" cy="36086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6E259E-3C36-4F87-AA4F-CE4997924A61}"/>
              </a:ext>
            </a:extLst>
          </p:cNvPr>
          <p:cNvSpPr txBox="1"/>
          <p:nvPr/>
        </p:nvSpPr>
        <p:spPr>
          <a:xfrm>
            <a:off x="-447600" y="5301208"/>
            <a:ext cx="540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스콜라 영어 이영수 선생님의</a:t>
            </a:r>
            <a:endParaRPr lang="en-US" altLang="ko-KR" sz="1400" b="1" dirty="0"/>
          </a:p>
          <a:p>
            <a:pPr algn="ctr"/>
            <a:r>
              <a:rPr lang="en-US" altLang="ko-KR" sz="2800" b="1" dirty="0"/>
              <a:t>2023</a:t>
            </a:r>
            <a:r>
              <a:rPr lang="ko-KR" altLang="en-US" sz="2800" b="1" dirty="0"/>
              <a:t> 커리큘럼</a:t>
            </a: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13DE2D1B-DA67-44F5-BBC9-CA8F835F1D32}"/>
              </a:ext>
            </a:extLst>
          </p:cNvPr>
          <p:cNvSpPr/>
          <p:nvPr/>
        </p:nvSpPr>
        <p:spPr bwMode="auto">
          <a:xfrm rot="5400000">
            <a:off x="4030973" y="4149933"/>
            <a:ext cx="540060" cy="360040"/>
          </a:xfrm>
          <a:prstGeom prst="triangle">
            <a:avLst/>
          </a:prstGeom>
          <a:solidFill>
            <a:srgbClr val="282A36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7B4AFB-49F2-46D4-A791-26A8E3F96347}"/>
              </a:ext>
            </a:extLst>
          </p:cNvPr>
          <p:cNvSpPr/>
          <p:nvPr/>
        </p:nvSpPr>
        <p:spPr bwMode="auto">
          <a:xfrm>
            <a:off x="3944889" y="4090099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800" b="1" kern="0" dirty="0">
                <a:solidFill>
                  <a:schemeClr val="bg1"/>
                </a:solidFill>
                <a:latin typeface="+mn-ea"/>
              </a:rPr>
              <a:t>1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42A78A-84B0-4ADD-82A7-32E483E74D4C}"/>
              </a:ext>
            </a:extLst>
          </p:cNvPr>
          <p:cNvSpPr txBox="1"/>
          <p:nvPr/>
        </p:nvSpPr>
        <p:spPr>
          <a:xfrm rot="21196978">
            <a:off x="2419905" y="350037"/>
            <a:ext cx="3921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b="1" dirty="0"/>
              <a:t>빈틈없는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134BF4-9829-4149-8372-5BF5A8ECD9AA}"/>
              </a:ext>
            </a:extLst>
          </p:cNvPr>
          <p:cNvSpPr txBox="1"/>
          <p:nvPr/>
        </p:nvSpPr>
        <p:spPr>
          <a:xfrm rot="21215882">
            <a:off x="2474975" y="661166"/>
            <a:ext cx="4608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err="1"/>
              <a:t>이영수영어</a:t>
            </a:r>
            <a:endParaRPr lang="ko-KR" altLang="en-US" sz="6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743175-2028-4526-AE98-4D5E79930592}"/>
              </a:ext>
            </a:extLst>
          </p:cNvPr>
          <p:cNvSpPr txBox="1"/>
          <p:nvPr/>
        </p:nvSpPr>
        <p:spPr>
          <a:xfrm rot="21174217">
            <a:off x="2493619" y="-33128"/>
            <a:ext cx="3620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/>
              <a:t>2023 </a:t>
            </a:r>
            <a:r>
              <a:rPr lang="ko-KR" altLang="en-US" sz="1800" b="1" dirty="0"/>
              <a:t>수능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199885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0D7DEC4-0F30-4654-834B-19A366045163}"/>
              </a:ext>
            </a:extLst>
          </p:cNvPr>
          <p:cNvSpPr/>
          <p:nvPr/>
        </p:nvSpPr>
        <p:spPr bwMode="auto">
          <a:xfrm>
            <a:off x="4953000" y="1041000"/>
            <a:ext cx="2813906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이영수 기출분석서</a:t>
            </a:r>
            <a:endParaRPr kumimoji="0" lang="en-US" altLang="ko-KR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&amp;</a:t>
            </a:r>
            <a:r>
              <a:rPr kumimoji="0" lang="ko-KR" altLang="en-US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시나리오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F623D-AABE-4161-9978-7DC75913D952}"/>
              </a:ext>
            </a:extLst>
          </p:cNvPr>
          <p:cNvSpPr txBox="1"/>
          <p:nvPr/>
        </p:nvSpPr>
        <p:spPr>
          <a:xfrm>
            <a:off x="2616" y="1264940"/>
            <a:ext cx="2234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기출분석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EE76588-9A79-46FE-954B-164AD61E3188}"/>
              </a:ext>
            </a:extLst>
          </p:cNvPr>
          <p:cNvSpPr/>
          <p:nvPr/>
        </p:nvSpPr>
        <p:spPr bwMode="auto">
          <a:xfrm>
            <a:off x="1878198" y="1052736"/>
            <a:ext cx="2804938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분석본</a:t>
            </a:r>
            <a:r>
              <a:rPr kumimoji="0" lang="ko-KR" altLang="en-US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 명가 스콜라영어의</a:t>
            </a:r>
            <a:endParaRPr kumimoji="0" lang="en-US" altLang="ko-KR" sz="1100" kern="0" dirty="0">
              <a:solidFill>
                <a:sysClr val="windowText" lastClr="000000"/>
              </a:solidFill>
              <a:latin typeface="+mn-ea"/>
              <a:ea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이름을 걸고 제작했습니다</a:t>
            </a:r>
            <a:r>
              <a:rPr kumimoji="0" lang="en-US" altLang="ko-KR" sz="1100" kern="0" dirty="0">
                <a:solidFill>
                  <a:sysClr val="windowText" lastClr="000000"/>
                </a:solidFill>
                <a:latin typeface="+mn-ea"/>
                <a:ea typeface="+mn-ea"/>
              </a:rPr>
              <a:t>.</a:t>
            </a:r>
            <a:endParaRPr kumimoji="0" lang="ko-KR" altLang="en-US" sz="11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3835ED-9AA4-4589-BF03-16F83CA6DBD1}"/>
              </a:ext>
            </a:extLst>
          </p:cNvPr>
          <p:cNvSpPr txBox="1"/>
          <p:nvPr/>
        </p:nvSpPr>
        <p:spPr>
          <a:xfrm>
            <a:off x="1221564" y="2496708"/>
            <a:ext cx="4151475" cy="99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/>
              <a:t>평가원이 각 문항별로 요구하는 학습목표를 온전히 </a:t>
            </a:r>
            <a:r>
              <a:rPr lang="ko-KR" altLang="en-US" sz="800" dirty="0" err="1"/>
              <a:t>체화할</a:t>
            </a:r>
            <a:r>
              <a:rPr lang="ko-KR" altLang="en-US" sz="800" dirty="0"/>
              <a:t> 수 있게</a:t>
            </a:r>
            <a:r>
              <a:rPr lang="en-US" altLang="ko-KR" sz="800" dirty="0"/>
              <a:t>, </a:t>
            </a:r>
            <a:br>
              <a:rPr lang="en-US" altLang="ko-KR" sz="800" dirty="0"/>
            </a:br>
            <a:r>
              <a:rPr lang="ko-KR" altLang="en-US" sz="800" dirty="0"/>
              <a:t>수능을 대비하는 수험생이라면 </a:t>
            </a:r>
            <a:r>
              <a:rPr lang="ko-KR" altLang="en-US" sz="800" dirty="0">
                <a:highlight>
                  <a:srgbClr val="FFFF00"/>
                </a:highlight>
              </a:rPr>
              <a:t>반드시 정리</a:t>
            </a:r>
            <a:r>
              <a:rPr lang="ko-KR" altLang="en-US" sz="800" dirty="0"/>
              <a:t>해야 할</a:t>
            </a:r>
            <a:endParaRPr lang="en-US" altLang="ko-KR" sz="800" dirty="0"/>
          </a:p>
          <a:p>
            <a:pPr algn="ctr">
              <a:lnSpc>
                <a:spcPct val="150000"/>
              </a:lnSpc>
            </a:pPr>
            <a:r>
              <a:rPr lang="ko-KR" altLang="en-US" sz="800" dirty="0"/>
              <a:t>최신 </a:t>
            </a:r>
            <a:r>
              <a:rPr lang="en-US" altLang="ko-KR" sz="800" dirty="0"/>
              <a:t>3</a:t>
            </a:r>
            <a:r>
              <a:rPr lang="ko-KR" altLang="en-US" sz="800" dirty="0"/>
              <a:t>개년 </a:t>
            </a:r>
            <a:r>
              <a:rPr lang="en-US" altLang="ko-KR" sz="800" dirty="0"/>
              <a:t>6,9,</a:t>
            </a:r>
            <a:r>
              <a:rPr lang="ko-KR" altLang="en-US" sz="800" dirty="0"/>
              <a:t>수능 기출문제를 담았습니다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ko-KR" altLang="en-US" sz="800" dirty="0"/>
              <a:t>더불어 </a:t>
            </a:r>
            <a:r>
              <a:rPr lang="ko-KR" altLang="en-US" sz="800" b="1" dirty="0"/>
              <a:t>영어영역 시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時</a:t>
            </a:r>
            <a:r>
              <a:rPr lang="en-US" altLang="ko-KR" sz="800" b="1" dirty="0"/>
              <a:t>)</a:t>
            </a:r>
            <a:r>
              <a:rPr lang="ko-KR" altLang="en-US" sz="800" b="1" dirty="0"/>
              <a:t>나리오</a:t>
            </a:r>
            <a:r>
              <a:rPr lang="ko-KR" altLang="en-US" sz="800" dirty="0"/>
              <a:t>는 철저하게 기출을 기반으로 </a:t>
            </a:r>
            <a:br>
              <a:rPr lang="ko-KR" altLang="en-US" sz="800" dirty="0"/>
            </a:br>
            <a:r>
              <a:rPr lang="ko-KR" altLang="en-US" sz="800" dirty="0"/>
              <a:t>문제 풀이 순서</a:t>
            </a:r>
            <a:r>
              <a:rPr lang="en-US" altLang="ko-KR" sz="800" dirty="0"/>
              <a:t>, </a:t>
            </a:r>
            <a:r>
              <a:rPr lang="ko-KR" altLang="en-US" sz="800" dirty="0"/>
              <a:t>시간 관리 전략</a:t>
            </a:r>
            <a:r>
              <a:rPr lang="en-US" altLang="ko-KR" sz="800" dirty="0"/>
              <a:t>, </a:t>
            </a:r>
            <a:r>
              <a:rPr lang="ko-KR" altLang="en-US" sz="800" dirty="0"/>
              <a:t>유형별 </a:t>
            </a:r>
            <a:r>
              <a:rPr lang="ko-KR" altLang="en-US" sz="800" dirty="0" err="1"/>
              <a:t>문제풀이법을</a:t>
            </a:r>
            <a:r>
              <a:rPr lang="ko-KR" altLang="en-US" sz="800" dirty="0"/>
              <a:t> </a:t>
            </a:r>
            <a:r>
              <a:rPr lang="ko-KR" altLang="en-US" sz="800" dirty="0">
                <a:highlight>
                  <a:srgbClr val="FFFF00"/>
                </a:highlight>
              </a:rPr>
              <a:t>총정리 해줍니다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F97D3F97-E103-490C-9C51-EB9CF93F9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005064"/>
              </p:ext>
            </p:extLst>
          </p:nvPr>
        </p:nvGraphicFramePr>
        <p:xfrm>
          <a:off x="8168371" y="0"/>
          <a:ext cx="1737629" cy="2268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7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7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72368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손글씨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느낌으로 삽입 </a:t>
                      </a: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요청드립니다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큰따옴표 크게 보이게 해주세요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책형태로 삽입 </a:t>
                      </a:r>
                      <a:r>
                        <a:rPr lang="ko-KR" altLang="en-US" sz="700" b="0" baseline="0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요청드립니다</a:t>
                      </a:r>
                      <a:r>
                        <a:rPr lang="en-US" altLang="ko-KR" sz="7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교재이미지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1(</a:t>
                      </a: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파일 첨부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봉투 형태로 삽입 </a:t>
                      </a:r>
                      <a:r>
                        <a:rPr lang="ko-KR" altLang="en-US" sz="7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요청드립니다</a:t>
                      </a:r>
                      <a:r>
                        <a:rPr lang="en-US" altLang="ko-KR" sz="7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93840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손글씨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느낌으로 삽입 </a:t>
                      </a:r>
                      <a:r>
                        <a:rPr lang="ko-KR" altLang="en-US" sz="7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요청드립니다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큰따옴표 크게 보이게 해주세요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26896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책 형태로 삽입 </a:t>
                      </a:r>
                      <a:r>
                        <a:rPr lang="ko-KR" altLang="en-US" sz="700" b="0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요청드립니다</a:t>
                      </a:r>
                      <a:r>
                        <a:rPr lang="en-US" altLang="ko-KR" sz="7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642022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65834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943080"/>
                  </a:ext>
                </a:extLst>
              </a:tr>
              <a:tr h="1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27861" marB="278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6861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15062B-C65F-46D4-82AB-E1C5F3438EA8}"/>
              </a:ext>
            </a:extLst>
          </p:cNvPr>
          <p:cNvSpPr txBox="1"/>
          <p:nvPr/>
        </p:nvSpPr>
        <p:spPr>
          <a:xfrm rot="21363473">
            <a:off x="6313115" y="1642643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2021</a:t>
            </a:r>
            <a:r>
              <a:rPr lang="ko-KR" altLang="en-US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년 </a:t>
            </a:r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12</a:t>
            </a:r>
            <a:r>
              <a:rPr lang="ko-KR" altLang="en-US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월</a:t>
            </a:r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오픈</a:t>
            </a:r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dirty="0">
              <a:solidFill>
                <a:schemeClr val="accent1"/>
              </a:solidFill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4DABB2-D380-4916-8037-8627BCE0A516}"/>
              </a:ext>
            </a:extLst>
          </p:cNvPr>
          <p:cNvSpPr txBox="1"/>
          <p:nvPr/>
        </p:nvSpPr>
        <p:spPr>
          <a:xfrm>
            <a:off x="128464" y="116632"/>
            <a:ext cx="396044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필수 </a:t>
            </a:r>
            <a:r>
              <a:rPr lang="en-US" altLang="ko-KR" sz="3200" b="1" dirty="0"/>
              <a:t>STEP</a:t>
            </a:r>
            <a:endParaRPr lang="ko-KR" altLang="en-US" sz="32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0353B8C-F707-47B9-A0C4-A65D1F0E77BE}"/>
              </a:ext>
            </a:extLst>
          </p:cNvPr>
          <p:cNvGrpSpPr/>
          <p:nvPr/>
        </p:nvGrpSpPr>
        <p:grpSpPr>
          <a:xfrm>
            <a:off x="5268422" y="2135383"/>
            <a:ext cx="987424" cy="1533715"/>
            <a:chOff x="936180" y="2924846"/>
            <a:chExt cx="1248366" cy="1914797"/>
          </a:xfrm>
        </p:grpSpPr>
        <p:sp>
          <p:nvSpPr>
            <p:cNvPr id="56" name="사다리꼴 55">
              <a:extLst>
                <a:ext uri="{FF2B5EF4-FFF2-40B4-BE49-F238E27FC236}">
                  <a16:creationId xmlns:a16="http://schemas.microsoft.com/office/drawing/2014/main" id="{7D37D65E-A38D-42F5-BFAD-A46AC7483022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7" name="사다리꼴 56">
              <a:extLst>
                <a:ext uri="{FF2B5EF4-FFF2-40B4-BE49-F238E27FC236}">
                  <a16:creationId xmlns:a16="http://schemas.microsoft.com/office/drawing/2014/main" id="{1A73BD2A-7A8B-4A33-96FC-D0FB846C61D2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C8D54DD-DBE0-4FD1-A0D2-2B4191B0EBA6}"/>
              </a:ext>
            </a:extLst>
          </p:cNvPr>
          <p:cNvSpPr txBox="1"/>
          <p:nvPr/>
        </p:nvSpPr>
        <p:spPr>
          <a:xfrm>
            <a:off x="5429920" y="2793267"/>
            <a:ext cx="825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이영수</a:t>
            </a:r>
            <a:endParaRPr lang="en-US" altLang="ko-KR" sz="800" dirty="0"/>
          </a:p>
          <a:p>
            <a:pPr algn="ctr"/>
            <a:r>
              <a:rPr lang="ko-KR" altLang="en-US" sz="800" dirty="0"/>
              <a:t>기출분석서</a:t>
            </a:r>
            <a:endParaRPr lang="en-US" altLang="ko-KR" sz="800" dirty="0"/>
          </a:p>
        </p:txBody>
      </p:sp>
      <p:sp>
        <p:nvSpPr>
          <p:cNvPr id="61" name="사다리꼴 60">
            <a:extLst>
              <a:ext uri="{FF2B5EF4-FFF2-40B4-BE49-F238E27FC236}">
                <a16:creationId xmlns:a16="http://schemas.microsoft.com/office/drawing/2014/main" id="{4579692A-E8DC-411C-B44D-5FB54C4F23E6}"/>
              </a:ext>
            </a:extLst>
          </p:cNvPr>
          <p:cNvSpPr/>
          <p:nvPr/>
        </p:nvSpPr>
        <p:spPr bwMode="auto">
          <a:xfrm rot="5400000">
            <a:off x="6280881" y="2474426"/>
            <a:ext cx="1420196" cy="873515"/>
          </a:xfrm>
          <a:prstGeom prst="trapezoid">
            <a:avLst>
              <a:gd name="adj" fmla="val 14276"/>
            </a:avLst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700" b="1" kern="0" dirty="0">
              <a:solidFill>
                <a:sysClr val="windowText" lastClr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F68585-35F1-42EB-9665-BB392D976E84}"/>
              </a:ext>
            </a:extLst>
          </p:cNvPr>
          <p:cNvSpPr txBox="1"/>
          <p:nvPr/>
        </p:nvSpPr>
        <p:spPr>
          <a:xfrm>
            <a:off x="6626230" y="2755501"/>
            <a:ext cx="12961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시</a:t>
            </a:r>
            <a:r>
              <a:rPr lang="en-US" altLang="ko-KR" sz="800" dirty="0"/>
              <a:t>(</a:t>
            </a:r>
            <a:r>
              <a:rPr lang="ko-KR" altLang="en-US" sz="800" dirty="0"/>
              <a:t>時</a:t>
            </a:r>
            <a:r>
              <a:rPr lang="en-US" altLang="ko-KR" sz="800" dirty="0"/>
              <a:t>)</a:t>
            </a:r>
            <a:r>
              <a:rPr lang="ko-KR" altLang="en-US" sz="800" dirty="0" err="1"/>
              <a:t>나리오</a:t>
            </a:r>
            <a:endParaRPr lang="ko-KR" altLang="en-US" sz="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203B36B-7FF6-4E92-BD55-87A2733C2295}"/>
              </a:ext>
            </a:extLst>
          </p:cNvPr>
          <p:cNvSpPr txBox="1"/>
          <p:nvPr/>
        </p:nvSpPr>
        <p:spPr>
          <a:xfrm>
            <a:off x="213688" y="4205275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입문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3D1E84D-BE04-4BEC-8E28-D8747FC6DA04}"/>
              </a:ext>
            </a:extLst>
          </p:cNvPr>
          <p:cNvSpPr/>
          <p:nvPr/>
        </p:nvSpPr>
        <p:spPr bwMode="auto">
          <a:xfrm>
            <a:off x="5021345" y="4015358"/>
            <a:ext cx="2813905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b="1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유베</a:t>
            </a:r>
            <a:r>
              <a:rPr kumimoji="0" lang="ko-KR" altLang="en-US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 가는 길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7971347-7313-4CA8-B2F0-343B436B8A20}"/>
              </a:ext>
            </a:extLst>
          </p:cNvPr>
          <p:cNvSpPr/>
          <p:nvPr/>
        </p:nvSpPr>
        <p:spPr bwMode="auto">
          <a:xfrm>
            <a:off x="1852992" y="4015358"/>
            <a:ext cx="2804938" cy="10081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kern="0" dirty="0">
                <a:latin typeface="+mn-ea"/>
                <a:ea typeface="+mn-ea"/>
              </a:rPr>
              <a:t>이것만 제대로 하면 </a:t>
            </a:r>
            <a:r>
              <a:rPr kumimoji="0" lang="en-US" altLang="ko-KR" sz="1100" kern="0" dirty="0">
                <a:latin typeface="+mn-ea"/>
                <a:ea typeface="+mn-ea"/>
              </a:rPr>
              <a:t>3</a:t>
            </a:r>
            <a:r>
              <a:rPr kumimoji="0" lang="ko-KR" altLang="en-US" sz="1100" kern="0" dirty="0">
                <a:latin typeface="+mn-ea"/>
                <a:ea typeface="+mn-ea"/>
              </a:rPr>
              <a:t>등급</a:t>
            </a:r>
            <a:r>
              <a:rPr kumimoji="0" lang="en-US" altLang="ko-KR" sz="1100" kern="0" dirty="0">
                <a:latin typeface="+mn-ea"/>
                <a:ea typeface="+mn-ea"/>
              </a:rPr>
              <a:t>!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7640471-FE83-40B0-A205-1F099D523F71}"/>
              </a:ext>
            </a:extLst>
          </p:cNvPr>
          <p:cNvSpPr txBox="1"/>
          <p:nvPr/>
        </p:nvSpPr>
        <p:spPr>
          <a:xfrm>
            <a:off x="1058361" y="5450823"/>
            <a:ext cx="4151475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800">
                <a:latin typeface="+mj-lt"/>
                <a:ea typeface="+mj-ea"/>
                <a:cs typeface="+mj-cs"/>
                <a:sym typeface="맑은 고딕"/>
              </a:defRPr>
            </a:pPr>
            <a:r>
              <a:rPr lang="ko-KR" altLang="en-US" sz="800" b="1" dirty="0"/>
              <a:t>영어 학습법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어휘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기초 문법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구문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듣기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독해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모의고사 시간관리법</a:t>
            </a:r>
            <a:r>
              <a:rPr lang="ko-KR" altLang="en-US" sz="800" dirty="0"/>
              <a:t>을 모두 아우르는</a:t>
            </a:r>
            <a:br>
              <a:rPr lang="ko-KR" altLang="en-US" sz="800" dirty="0"/>
            </a:br>
            <a:r>
              <a:rPr lang="ko-KR" altLang="en-US" sz="800" dirty="0"/>
              <a:t>혁신적인 </a:t>
            </a:r>
            <a:r>
              <a:rPr lang="en-US" altLang="ko-KR" sz="800" dirty="0"/>
              <a:t>All-in-one </a:t>
            </a:r>
            <a:r>
              <a:rPr lang="ko-KR" altLang="en-US" sz="800" dirty="0"/>
              <a:t>입문 강의입니다</a:t>
            </a:r>
            <a:r>
              <a:rPr lang="en-US" altLang="ko-KR" sz="800" dirty="0"/>
              <a:t>. </a:t>
            </a:r>
            <a:br>
              <a:rPr lang="en-US" altLang="ko-KR" sz="800" dirty="0"/>
            </a:br>
            <a:r>
              <a:rPr lang="ko-KR" altLang="en-US" sz="800" dirty="0"/>
              <a:t>이제 이영수 선생님이 </a:t>
            </a:r>
            <a:r>
              <a:rPr lang="ko-KR" altLang="en-US" sz="800" dirty="0" err="1">
                <a:highlight>
                  <a:srgbClr val="FFFF00"/>
                </a:highlight>
              </a:rPr>
              <a:t>노베</a:t>
            </a:r>
            <a:r>
              <a:rPr lang="ko-KR" altLang="en-US" sz="800" dirty="0">
                <a:highlight>
                  <a:srgbClr val="FFFF00"/>
                </a:highlight>
              </a:rPr>
              <a:t> 학생들에게</a:t>
            </a:r>
            <a:r>
              <a:rPr lang="ko-KR" altLang="en-US" sz="800" b="1" dirty="0">
                <a:highlight>
                  <a:srgbClr val="FFFF00"/>
                </a:highlight>
              </a:rPr>
              <a:t> </a:t>
            </a:r>
            <a:r>
              <a:rPr lang="en-US" altLang="ko-KR" sz="800" b="1" dirty="0">
                <a:highlight>
                  <a:srgbClr val="FFFF00"/>
                </a:highlight>
              </a:rPr>
              <a:t>3</a:t>
            </a:r>
            <a:r>
              <a:rPr lang="ko-KR" altLang="en-US" sz="800" b="1" dirty="0">
                <a:highlight>
                  <a:srgbClr val="FFFF00"/>
                </a:highlight>
              </a:rPr>
              <a:t>등급을 보장</a:t>
            </a:r>
            <a:r>
              <a:rPr lang="ko-KR" altLang="en-US" sz="800" dirty="0"/>
              <a:t>합니다</a:t>
            </a:r>
            <a:r>
              <a:rPr lang="en-US" altLang="ko-KR" sz="800" dirty="0"/>
              <a:t>.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085604B-3219-47BE-8E28-E8E47BC8C18A}"/>
              </a:ext>
            </a:extLst>
          </p:cNvPr>
          <p:cNvSpPr txBox="1"/>
          <p:nvPr/>
        </p:nvSpPr>
        <p:spPr>
          <a:xfrm rot="21363473">
            <a:off x="6372494" y="462751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2022</a:t>
            </a:r>
            <a:r>
              <a:rPr lang="ko-KR" altLang="en-US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년 </a:t>
            </a:r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1</a:t>
            </a:r>
            <a:r>
              <a:rPr lang="ko-KR" altLang="en-US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월</a:t>
            </a:r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오픈</a:t>
            </a:r>
            <a:r>
              <a:rPr lang="en-US" altLang="ko-KR" dirty="0">
                <a:solidFill>
                  <a:schemeClr val="accent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dirty="0">
              <a:solidFill>
                <a:schemeClr val="accent1"/>
              </a:solidFill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B529A3D-8520-4196-86FB-89BEF2EDB9AD}"/>
              </a:ext>
            </a:extLst>
          </p:cNvPr>
          <p:cNvGrpSpPr/>
          <p:nvPr/>
        </p:nvGrpSpPr>
        <p:grpSpPr>
          <a:xfrm>
            <a:off x="5867960" y="5178586"/>
            <a:ext cx="987424" cy="1533715"/>
            <a:chOff x="936180" y="2924846"/>
            <a:chExt cx="1248366" cy="1914797"/>
          </a:xfrm>
        </p:grpSpPr>
        <p:sp>
          <p:nvSpPr>
            <p:cNvPr id="82" name="사다리꼴 81">
              <a:extLst>
                <a:ext uri="{FF2B5EF4-FFF2-40B4-BE49-F238E27FC236}">
                  <a16:creationId xmlns:a16="http://schemas.microsoft.com/office/drawing/2014/main" id="{176C10A8-08E2-4491-B8AC-DADA68877CC3}"/>
                </a:ext>
              </a:extLst>
            </p:cNvPr>
            <p:cNvSpPr/>
            <p:nvPr/>
          </p:nvSpPr>
          <p:spPr bwMode="auto">
            <a:xfrm rot="5400000">
              <a:off x="674972" y="3330068"/>
              <a:ext cx="1914794" cy="1104355"/>
            </a:xfrm>
            <a:prstGeom prst="trapezoid">
              <a:avLst>
                <a:gd name="adj" fmla="val 15264"/>
              </a:avLst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3" name="사다리꼴 82">
              <a:extLst>
                <a:ext uri="{FF2B5EF4-FFF2-40B4-BE49-F238E27FC236}">
                  <a16:creationId xmlns:a16="http://schemas.microsoft.com/office/drawing/2014/main" id="{0A153CFD-74A7-42A2-AC04-095AF2E92CAC}"/>
                </a:ext>
              </a:extLst>
            </p:cNvPr>
            <p:cNvSpPr/>
            <p:nvPr/>
          </p:nvSpPr>
          <p:spPr bwMode="auto">
            <a:xfrm rot="5400000" flipV="1">
              <a:off x="65406" y="3795620"/>
              <a:ext cx="1911674" cy="170126"/>
            </a:xfrm>
            <a:prstGeom prst="trapezoid">
              <a:avLst>
                <a:gd name="adj" fmla="val 44275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700" b="1" kern="0" dirty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C3F19D95-6AD2-48EB-A8C5-45D5D9E1F7F3}"/>
              </a:ext>
            </a:extLst>
          </p:cNvPr>
          <p:cNvSpPr txBox="1"/>
          <p:nvPr/>
        </p:nvSpPr>
        <p:spPr>
          <a:xfrm>
            <a:off x="6055750" y="5837722"/>
            <a:ext cx="12961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유베</a:t>
            </a:r>
            <a:r>
              <a:rPr lang="ko-KR" altLang="en-US" sz="800" dirty="0"/>
              <a:t> 가는 길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69B485D7-57B9-45F3-9A5C-BEC4B2D11670}"/>
              </a:ext>
            </a:extLst>
          </p:cNvPr>
          <p:cNvSpPr/>
          <p:nvPr/>
        </p:nvSpPr>
        <p:spPr bwMode="auto">
          <a:xfrm>
            <a:off x="5139377" y="2196505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14748825-F8C3-43FA-B196-3108D6F64BCB}"/>
              </a:ext>
            </a:extLst>
          </p:cNvPr>
          <p:cNvSpPr/>
          <p:nvPr/>
        </p:nvSpPr>
        <p:spPr bwMode="auto">
          <a:xfrm>
            <a:off x="6455188" y="2232338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CBCF1A-EC13-436B-9151-C2384F5DD162}"/>
              </a:ext>
            </a:extLst>
          </p:cNvPr>
          <p:cNvSpPr txBox="1"/>
          <p:nvPr/>
        </p:nvSpPr>
        <p:spPr>
          <a:xfrm>
            <a:off x="5268422" y="3668413"/>
            <a:ext cx="3024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</a:t>
            </a:r>
            <a:r>
              <a:rPr lang="ko-KR" altLang="en-US" sz="800" dirty="0"/>
              <a:t>교재 내용 및 표지는 변경될 예정입니다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1E081C7-5E4E-45C5-907F-87D5FC4B052F}"/>
              </a:ext>
            </a:extLst>
          </p:cNvPr>
          <p:cNvSpPr/>
          <p:nvPr/>
        </p:nvSpPr>
        <p:spPr bwMode="auto">
          <a:xfrm>
            <a:off x="5734871" y="5387355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schemeClr val="bg1"/>
                </a:solidFill>
                <a:latin typeface="+mn-ea"/>
                <a:ea typeface="+mn-ea"/>
              </a:rPr>
              <a:t>5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5CDBAF-346F-4B86-832C-8AB30E6DAE36}"/>
              </a:ext>
            </a:extLst>
          </p:cNvPr>
          <p:cNvSpPr txBox="1"/>
          <p:nvPr/>
        </p:nvSpPr>
        <p:spPr>
          <a:xfrm>
            <a:off x="6431313" y="4146144"/>
            <a:ext cx="389833" cy="21544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Live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9BEFEB-FBA8-4C54-9EDE-8605730E256D}"/>
              </a:ext>
            </a:extLst>
          </p:cNvPr>
          <p:cNvSpPr txBox="1"/>
          <p:nvPr/>
        </p:nvSpPr>
        <p:spPr>
          <a:xfrm>
            <a:off x="6875787" y="4136429"/>
            <a:ext cx="476107" cy="21544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NEW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43943D-C9F7-49AF-8373-E608252C8E6E}"/>
              </a:ext>
            </a:extLst>
          </p:cNvPr>
          <p:cNvSpPr txBox="1"/>
          <p:nvPr/>
        </p:nvSpPr>
        <p:spPr>
          <a:xfrm>
            <a:off x="6951630" y="1029679"/>
            <a:ext cx="476107" cy="21544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NEW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180800-40E4-4DA6-9E14-63C828BF2ED5}"/>
              </a:ext>
            </a:extLst>
          </p:cNvPr>
          <p:cNvSpPr txBox="1"/>
          <p:nvPr/>
        </p:nvSpPr>
        <p:spPr>
          <a:xfrm>
            <a:off x="1826887" y="1056346"/>
            <a:ext cx="4015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Britannic Bold" panose="020B0903060703020204" pitchFamily="34" charset="0"/>
                <a:ea typeface="a큐브G" panose="02020600000000000000" pitchFamily="18" charset="-127"/>
              </a:rPr>
              <a:t>“		  ”</a:t>
            </a:r>
            <a:endParaRPr lang="ko-KR" altLang="en-US" sz="7200" dirty="0">
              <a:latin typeface="Britannic Bold" panose="020B0903060703020204" pitchFamily="34" charset="0"/>
              <a:ea typeface="a큐브G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48E49A-F197-4A10-BD92-D3DF788CA666}"/>
              </a:ext>
            </a:extLst>
          </p:cNvPr>
          <p:cNvSpPr txBox="1"/>
          <p:nvPr/>
        </p:nvSpPr>
        <p:spPr>
          <a:xfrm>
            <a:off x="1795010" y="4047996"/>
            <a:ext cx="4015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Britannic Bold" panose="020B0903060703020204" pitchFamily="34" charset="0"/>
                <a:ea typeface="a큐브G" panose="02020600000000000000" pitchFamily="18" charset="-127"/>
              </a:rPr>
              <a:t>“		  ”</a:t>
            </a:r>
            <a:endParaRPr lang="ko-KR" altLang="en-US" sz="7200" dirty="0">
              <a:latin typeface="Britannic Bold" panose="020B0903060703020204" pitchFamily="34" charset="0"/>
              <a:ea typeface="a큐브G" panose="02020600000000000000" pitchFamily="18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9262EAC-6345-4490-A7C6-BA3E241FD55C}"/>
              </a:ext>
            </a:extLst>
          </p:cNvPr>
          <p:cNvSpPr/>
          <p:nvPr/>
        </p:nvSpPr>
        <p:spPr bwMode="auto">
          <a:xfrm>
            <a:off x="3286331" y="1079292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D732329-7222-492C-828A-A51E06C73EDF}"/>
              </a:ext>
            </a:extLst>
          </p:cNvPr>
          <p:cNvSpPr/>
          <p:nvPr/>
        </p:nvSpPr>
        <p:spPr bwMode="auto">
          <a:xfrm>
            <a:off x="3288928" y="4047996"/>
            <a:ext cx="216023" cy="216023"/>
          </a:xfrm>
          <a:prstGeom prst="ellipse">
            <a:avLst/>
          </a:prstGeom>
          <a:solidFill>
            <a:srgbClr val="C0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endParaRPr kumimoji="0" lang="ko-KR" altLang="en-US" sz="8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6175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algn="ctr">
          <a:solidFill>
            <a:srgbClr val="000000"/>
          </a:solidFill>
          <a:round/>
          <a:headEnd/>
          <a:tailEnd/>
        </a:ln>
      </a:spPr>
      <a:bodyPr lIns="0" tIns="0" rIns="0" bIns="0"/>
      <a:lstStyle>
        <a:defPPr algn="ctr" fontAlgn="auto" latinLnBrk="0">
          <a:spcBef>
            <a:spcPts val="0"/>
          </a:spcBef>
          <a:spcAft>
            <a:spcPts val="0"/>
          </a:spcAft>
          <a:defRPr kumimoji="0" sz="800" b="1" kern="0" dirty="0">
            <a:solidFill>
              <a:sysClr val="windowText" lastClr="000000"/>
            </a:solidFill>
            <a:latin typeface="+mn-ea"/>
            <a:ea typeface="+mn-ea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8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27884</TotalTime>
  <Words>2500</Words>
  <Application>Microsoft Office PowerPoint</Application>
  <PresentationFormat>A4 용지(210x297mm)</PresentationFormat>
  <Paragraphs>697</Paragraphs>
  <Slides>26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2" baseType="lpstr">
      <vt:lpstr>12롯데마트드림Bold</vt:lpstr>
      <vt:lpstr>a로케트</vt:lpstr>
      <vt:lpstr>HY견고딕</vt:lpstr>
      <vt:lpstr>굴림</vt:lpstr>
      <vt:lpstr>나눔 고딕</vt:lpstr>
      <vt:lpstr>나눔고딕</vt:lpstr>
      <vt:lpstr>나눔손글씨 붓</vt:lpstr>
      <vt:lpstr>나눔스퀘어</vt:lpstr>
      <vt:lpstr>돋움</vt:lpstr>
      <vt:lpstr>맑은 고딕</vt:lpstr>
      <vt:lpstr>휴먼편지체</vt:lpstr>
      <vt:lpstr>Arial</vt:lpstr>
      <vt:lpstr>Britannic Bold</vt:lpstr>
      <vt:lpstr>Tahoma</vt:lpstr>
      <vt:lpstr>Verdana</vt:lpstr>
      <vt:lpstr>Office 테마</vt:lpstr>
      <vt:lpstr>영어 이영수T_2023 커리큘럼 본PR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admin_1</dc:creator>
  <cp:lastModifiedBy>고소진</cp:lastModifiedBy>
  <cp:revision>3206</cp:revision>
  <dcterms:created xsi:type="dcterms:W3CDTF">2013-07-22T01:39:40Z</dcterms:created>
  <dcterms:modified xsi:type="dcterms:W3CDTF">2021-11-24T07:14:47Z</dcterms:modified>
</cp:coreProperties>
</file>